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4" r:id="rId3"/>
    <p:sldId id="257" r:id="rId4"/>
    <p:sldId id="258" r:id="rId5"/>
    <p:sldId id="262" r:id="rId6"/>
    <p:sldId id="259" r:id="rId7"/>
    <p:sldId id="263" r:id="rId8"/>
    <p:sldId id="260" r:id="rId9"/>
    <p:sldId id="261" r:id="rId10"/>
  </p:sldIdLst>
  <p:sldSz cx="12192000" cy="6858000"/>
  <p:notesSz cx="6858000" cy="9947275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>
      <p:cViewPr varScale="1">
        <p:scale>
          <a:sx n="84" d="100"/>
          <a:sy n="84" d="100"/>
        </p:scale>
        <p:origin x="696" y="4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2200" b="1" i="0" u="sng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u="sng" dirty="0"/>
              <a:t>RECEITAS </a:t>
            </a:r>
            <a:r>
              <a:rPr lang="en-US" u="sng" dirty="0" smtClean="0"/>
              <a:t>MAIO/2018 </a:t>
            </a:r>
            <a:r>
              <a:rPr lang="en-US" u="sng" dirty="0"/>
              <a:t>R$ </a:t>
            </a:r>
            <a:r>
              <a:rPr lang="en-US" u="sng" dirty="0" smtClean="0"/>
              <a:t>2.018.052,22 </a:t>
            </a:r>
            <a:endParaRPr lang="en-US" u="sng" dirty="0"/>
          </a:p>
          <a:p>
            <a:pPr algn="l">
              <a:defRPr u="sng"/>
            </a:pPr>
            <a:r>
              <a:rPr lang="en-US" u="sng" dirty="0" smtClean="0"/>
              <a:t>POR </a:t>
            </a:r>
            <a:r>
              <a:rPr lang="en-US" u="sng" dirty="0"/>
              <a:t>FONTE</a:t>
            </a:r>
          </a:p>
        </c:rich>
      </c:tx>
      <c:layout>
        <c:manualLayout>
          <c:xMode val="edge"/>
          <c:yMode val="edge"/>
          <c:x val="0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2200" b="1" i="0" u="sng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29029847440944878"/>
          <c:y val="0.13714225571825844"/>
          <c:w val="0.40460277230971131"/>
          <c:h val="0.84973172624018478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RECEITAS - POR FONTE</c:v>
                </c:pt>
              </c:strCache>
            </c:strRef>
          </c:tx>
          <c:spPr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dPt>
            <c:idx val="0"/>
            <c:bubble3D val="0"/>
            <c:spPr>
              <a:solidFill>
                <a:srgbClr val="FF00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7030A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rgbClr val="00B0F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rgbClr val="00B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5.2371801181102365E-2"/>
                  <c:y val="8.8113320612888107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2284801509186352"/>
                  <c:y val="0.1287786805505060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5969570209973834E-2"/>
                  <c:y val="-0.1451934456276185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5116256561679786"/>
                  <c:y val="4.163475063497747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4386359908136523E-2"/>
                  <c:y val="1.8657166658726836E-2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234424017268863"/>
                      <c:h val="9.1951789488805419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2.7664862204724409E-3"/>
                  <c:y val="-1.448601294276050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Plan1!$A$2:$A$7</c:f>
              <c:strCache>
                <c:ptCount val="6"/>
                <c:pt idx="0">
                  <c:v>SALDO ANTERIOR</c:v>
                </c:pt>
                <c:pt idx="1">
                  <c:v>FEDERAL - MAC RUE</c:v>
                </c:pt>
                <c:pt idx="2">
                  <c:v>SES - HR / UTI / BATAYPORÃ</c:v>
                </c:pt>
                <c:pt idx="3">
                  <c:v>NOVA ANDRADINA</c:v>
                </c:pt>
                <c:pt idx="4">
                  <c:v>MUNICIPIOS MICRORREGIÃO</c:v>
                </c:pt>
                <c:pt idx="5">
                  <c:v>DIVERSAS</c:v>
                </c:pt>
              </c:strCache>
            </c:strRef>
          </c:cat>
          <c:val>
            <c:numRef>
              <c:f>Plan1!$B$2:$B$7</c:f>
              <c:numCache>
                <c:formatCode>_("R$"* #,##0.00_);_("R$"* \(#,##0.00\);_("R$"* "-"??_);_(@_)</c:formatCode>
                <c:ptCount val="6"/>
                <c:pt idx="0">
                  <c:v>126446.09</c:v>
                </c:pt>
                <c:pt idx="1">
                  <c:v>366537.5</c:v>
                </c:pt>
                <c:pt idx="2">
                  <c:v>896835.88</c:v>
                </c:pt>
                <c:pt idx="3">
                  <c:v>425000</c:v>
                </c:pt>
                <c:pt idx="4">
                  <c:v>130000</c:v>
                </c:pt>
                <c:pt idx="5">
                  <c:v>73232.75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Colunas1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Plan1!$A$2:$A$7</c:f>
              <c:strCache>
                <c:ptCount val="6"/>
                <c:pt idx="0">
                  <c:v>SALDO ANTERIOR</c:v>
                </c:pt>
                <c:pt idx="1">
                  <c:v>FEDERAL - MAC RUE</c:v>
                </c:pt>
                <c:pt idx="2">
                  <c:v>SES - HR / UTI / BATAYPORÃ</c:v>
                </c:pt>
                <c:pt idx="3">
                  <c:v>NOVA ANDRADINA</c:v>
                </c:pt>
                <c:pt idx="4">
                  <c:v>MUNICIPIOS MICRORREGIÃO</c:v>
                </c:pt>
                <c:pt idx="5">
                  <c:v>DIVERSAS</c:v>
                </c:pt>
              </c:strCache>
            </c:strRef>
          </c:cat>
          <c:val>
            <c:numRef>
              <c:f>Plan1!$C$2:$C$7</c:f>
              <c:numCache>
                <c:formatCode>0.000%</c:formatCode>
                <c:ptCount val="6"/>
                <c:pt idx="0">
                  <c:v>6.265749158859725E-2</c:v>
                </c:pt>
                <c:pt idx="1">
                  <c:v>0.18162934356574775</c:v>
                </c:pt>
                <c:pt idx="2">
                  <c:v>0.44440667645359544</c:v>
                </c:pt>
                <c:pt idx="3">
                  <c:v>0.21059910927379275</c:v>
                </c:pt>
                <c:pt idx="4">
                  <c:v>6.441855107198366E-2</c:v>
                </c:pt>
                <c:pt idx="5">
                  <c:v>3.628882804628316E-2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  <a:scene3d>
      <a:camera prst="orthographicFront"/>
      <a:lightRig rig="threePt" dir="t"/>
    </a:scene3d>
    <a:sp3d>
      <a:bevelB w="152400" h="50800" prst="softRound"/>
    </a:sp3d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2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200" b="1" u="sng" dirty="0" smtClean="0"/>
              <a:t>PAGAMENTOS</a:t>
            </a:r>
            <a:r>
              <a:rPr lang="en-US" sz="2200" b="1" u="sng" baseline="0" dirty="0" smtClean="0"/>
              <a:t> REALIZADOS </a:t>
            </a:r>
            <a:r>
              <a:rPr lang="en-US" sz="2200" b="1" u="sng" baseline="0" dirty="0" smtClean="0"/>
              <a:t>MAIO/2018 </a:t>
            </a:r>
            <a:r>
              <a:rPr lang="en-US" sz="2200" b="1" u="sng" baseline="0" dirty="0" smtClean="0"/>
              <a:t>R$ </a:t>
            </a:r>
            <a:r>
              <a:rPr lang="en-US" sz="2200" b="1" u="sng" baseline="0" dirty="0" smtClean="0"/>
              <a:t>1.817.299,36 </a:t>
            </a:r>
            <a:endParaRPr lang="en-US" sz="2200" b="1" u="sng" baseline="0" dirty="0" smtClean="0"/>
          </a:p>
          <a:p>
            <a:pPr algn="l">
              <a:defRPr sz="2200" b="1"/>
            </a:pPr>
            <a:r>
              <a:rPr lang="en-US" sz="2200" b="1" u="sng" baseline="0" dirty="0" smtClean="0"/>
              <a:t>POR DESTINO</a:t>
            </a:r>
            <a:endParaRPr lang="en-US" sz="2200" b="1" u="sng" dirty="0"/>
          </a:p>
        </c:rich>
      </c:tx>
      <c:layout>
        <c:manualLayout>
          <c:xMode val="edge"/>
          <c:yMode val="edge"/>
          <c:x val="1.9916696626530694E-4"/>
          <c:y val="2.7303128500082071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2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2499956871596735E-2"/>
          <c:y val="0.18965576800179629"/>
          <c:w val="0.8508999345138325"/>
          <c:h val="0.68292780547949206"/>
        </c:manualLayout>
      </c:layout>
      <c:pie3D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18022061899492606"/>
                  <c:y val="9.803805728212058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8048544950340062"/>
                  <c:y val="-0.3349793334553560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2923526395336285"/>
                  <c:y val="0.1032786592383277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Plan1!$A$2:$A$4</c:f>
              <c:strCache>
                <c:ptCount val="3"/>
                <c:pt idx="0">
                  <c:v>PAGAMENTO DE PESSOAL</c:v>
                </c:pt>
                <c:pt idx="1">
                  <c:v>SERVIÇOS MÉDICOS HR / UTI</c:v>
                </c:pt>
                <c:pt idx="2">
                  <c:v>DEMAIS CUSTEIOS</c:v>
                </c:pt>
              </c:strCache>
            </c:strRef>
          </c:cat>
          <c:val>
            <c:numRef>
              <c:f>Plan1!$B$2:$B$4</c:f>
              <c:numCache>
                <c:formatCode>_("R$"* #,##0.00_);_("R$"* \(#,##0.00\);_("R$"* "-"??_);_(@_)</c:formatCode>
                <c:ptCount val="3"/>
                <c:pt idx="0">
                  <c:v>532479.94999999995</c:v>
                </c:pt>
                <c:pt idx="1">
                  <c:v>901366.49</c:v>
                </c:pt>
                <c:pt idx="2">
                  <c:v>383452.92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Colunas1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Plan1!$A$2:$A$4</c:f>
              <c:strCache>
                <c:ptCount val="3"/>
                <c:pt idx="0">
                  <c:v>PAGAMENTO DE PESSOAL</c:v>
                </c:pt>
                <c:pt idx="1">
                  <c:v>SERVIÇOS MÉDICOS HR / UTI</c:v>
                </c:pt>
                <c:pt idx="2">
                  <c:v>DEMAIS CUSTEIOS</c:v>
                </c:pt>
              </c:strCache>
            </c:strRef>
          </c:cat>
          <c:val>
            <c:numRef>
              <c:f>Plan1!$C$2:$C$4</c:f>
              <c:numCache>
                <c:formatCode>0.00%</c:formatCode>
                <c:ptCount val="3"/>
                <c:pt idx="0">
                  <c:v>0.29300618363724068</c:v>
                </c:pt>
                <c:pt idx="1">
                  <c:v>0.49599230035496189</c:v>
                </c:pt>
                <c:pt idx="2">
                  <c:v>0.2110015160077974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sng" strike="noStrike" kern="1200" cap="none" spc="50" baseline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  <a:ea typeface="+mn-ea"/>
                <a:cs typeface="+mn-cs"/>
              </a:defRPr>
            </a:pPr>
            <a:r>
              <a:rPr lang="en-US" b="1" u="sng" cap="none" spc="50" baseline="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RESTOS A RECEBER E PAGAR EM </a:t>
            </a:r>
            <a:r>
              <a:rPr lang="en-US" b="1" u="sng" cap="none" spc="50" baseline="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31/05/2018</a:t>
            </a:r>
            <a:endParaRPr lang="en-US" b="1" u="sng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sng" strike="noStrike" kern="1200" cap="none" spc="50" baseline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9.1003281109609216E-2"/>
          <c:y val="8.1793600578192266E-2"/>
          <c:w val="0.90172126509468531"/>
          <c:h val="0.624842296792681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glow rad="393700">
                <a:schemeClr val="accent1">
                  <a:alpha val="0"/>
                </a:schemeClr>
              </a:glow>
              <a:outerShdw blurRad="57150" dir="5400000" sx="1000" sy="1000" algn="ctr" rotWithShape="0">
                <a:srgbClr val="000000">
                  <a:alpha val="63000"/>
                </a:srgbClr>
              </a:outerShdw>
              <a:softEdge rad="0"/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glow rad="393700">
                  <a:schemeClr val="accent1">
                    <a:alpha val="0"/>
                  </a:schemeClr>
                </a:glow>
                <a:outerShdw blurRad="57150" dir="5400000" sx="1000" sy="1000" algn="ctr" rotWithShape="0">
                  <a:srgbClr val="000000">
                    <a:alpha val="63000"/>
                  </a:srgbClr>
                </a:outerShdw>
                <a:softEdge rad="0"/>
              </a:effectLst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glow rad="393700">
                  <a:schemeClr val="accent1">
                    <a:alpha val="0"/>
                  </a:schemeClr>
                </a:glow>
                <a:outerShdw blurRad="57150" dir="5400000" sx="1000" sy="1000" algn="ctr" rotWithShape="0">
                  <a:srgbClr val="000000">
                    <a:alpha val="63000"/>
                  </a:srgbClr>
                </a:outerShdw>
                <a:softEdge rad="0"/>
              </a:effectLst>
            </c:spPr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glow rad="393700">
                  <a:schemeClr val="accent1">
                    <a:alpha val="0"/>
                  </a:schemeClr>
                </a:glow>
                <a:outerShdw blurRad="57150" dir="5400000" sx="1000" sy="1000" algn="ctr" rotWithShape="0">
                  <a:srgbClr val="000000">
                    <a:alpha val="63000"/>
                  </a:srgbClr>
                </a:outerShdw>
                <a:softEdge rad="0"/>
              </a:effectLst>
            </c:spPr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glow rad="393700">
                  <a:schemeClr val="accent1">
                    <a:alpha val="0"/>
                  </a:schemeClr>
                </a:glow>
                <a:outerShdw blurRad="57150" dir="5400000" sx="1000" sy="1000" algn="ctr" rotWithShape="0">
                  <a:srgbClr val="000000">
                    <a:alpha val="63000"/>
                  </a:srgbClr>
                </a:outerShdw>
                <a:softEdge rad="0"/>
              </a:effectLst>
            </c:spPr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glow rad="393700">
                  <a:schemeClr val="accent1">
                    <a:alpha val="0"/>
                  </a:schemeClr>
                </a:glow>
                <a:outerShdw blurRad="57150" dir="5400000" sx="1000" sy="1000" algn="ctr" rotWithShape="0">
                  <a:srgbClr val="000000">
                    <a:alpha val="63000"/>
                  </a:srgbClr>
                </a:outerShdw>
                <a:softEdge rad="0"/>
              </a:effectLst>
            </c:spPr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glow rad="393700">
                  <a:schemeClr val="accent1">
                    <a:alpha val="0"/>
                  </a:schemeClr>
                </a:glow>
                <a:outerShdw blurRad="57150" dir="5400000" sx="1000" sy="1000" algn="ctr" rotWithShape="0">
                  <a:srgbClr val="000000">
                    <a:alpha val="63000"/>
                  </a:srgbClr>
                </a:outerShdw>
                <a:softEdge rad="0"/>
              </a:effectLst>
            </c:spPr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glow rad="393700">
                  <a:schemeClr val="accent1">
                    <a:alpha val="0"/>
                  </a:schemeClr>
                </a:glow>
                <a:outerShdw blurRad="57150" dir="5400000" sx="1000" sy="1000" algn="ctr" rotWithShape="0">
                  <a:srgbClr val="000000">
                    <a:alpha val="63000"/>
                  </a:srgbClr>
                </a:outerShdw>
                <a:softEdge rad="0"/>
              </a:effectLst>
            </c:spPr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glow rad="393700">
                  <a:schemeClr val="accent1">
                    <a:alpha val="0"/>
                  </a:schemeClr>
                </a:glow>
                <a:outerShdw blurRad="57150" dir="5400000" sx="1000" sy="1000" algn="ctr" rotWithShape="0">
                  <a:srgbClr val="000000">
                    <a:alpha val="63000"/>
                  </a:srgbClr>
                </a:outerShdw>
                <a:softEdge rad="0"/>
              </a:effectLst>
            </c:spPr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glow rad="393700">
                  <a:schemeClr val="accent1">
                    <a:alpha val="0"/>
                  </a:schemeClr>
                </a:glow>
                <a:outerShdw blurRad="57150" dir="5400000" sx="1000" sy="1000" algn="ctr" rotWithShape="0">
                  <a:srgbClr val="000000">
                    <a:alpha val="63000"/>
                  </a:srgbClr>
                </a:outerShdw>
                <a:softEdge rad="0"/>
              </a:effectLst>
            </c:spPr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glow rad="393700">
                  <a:schemeClr val="accent1">
                    <a:alpha val="0"/>
                  </a:schemeClr>
                </a:glow>
                <a:outerShdw blurRad="57150" dir="5400000" sx="1000" sy="1000" algn="ctr" rotWithShape="0">
                  <a:srgbClr val="000000">
                    <a:alpha val="63000"/>
                  </a:srgbClr>
                </a:outerShdw>
                <a:softEdge rad="0"/>
              </a:effectLst>
            </c:spPr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glow rad="393700">
                  <a:schemeClr val="accent1">
                    <a:alpha val="0"/>
                  </a:schemeClr>
                </a:glow>
                <a:outerShdw blurRad="57150" dir="5400000" sx="1000" sy="1000" algn="ctr" rotWithShape="0">
                  <a:srgbClr val="000000">
                    <a:alpha val="63000"/>
                  </a:srgbClr>
                </a:outerShdw>
                <a:softEdge rad="0"/>
              </a:effectLst>
            </c:spPr>
          </c:dPt>
          <c:dPt>
            <c:idx val="1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glow rad="393700">
                  <a:schemeClr val="accent1">
                    <a:alpha val="0"/>
                  </a:schemeClr>
                </a:glow>
                <a:outerShdw blurRad="57150" dir="5400000" sx="1000" sy="1000" algn="ctr" rotWithShape="0">
                  <a:srgbClr val="000000">
                    <a:alpha val="63000"/>
                  </a:srgbClr>
                </a:outerShdw>
                <a:softEdge rad="0"/>
              </a:effectLst>
            </c:spPr>
          </c:dPt>
          <c:dPt>
            <c:idx val="1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glow rad="393700">
                  <a:schemeClr val="accent1">
                    <a:alpha val="0"/>
                  </a:schemeClr>
                </a:glow>
                <a:outerShdw blurRad="57150" dir="5400000" sx="1000" sy="1000" algn="ctr" rotWithShape="0">
                  <a:srgbClr val="000000">
                    <a:alpha val="63000"/>
                  </a:srgbClr>
                </a:outerShdw>
                <a:softEdge rad="0"/>
              </a:effectLst>
            </c:spPr>
          </c:dPt>
          <c:dPt>
            <c:idx val="1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glow rad="393700">
                  <a:schemeClr val="accent1">
                    <a:alpha val="0"/>
                  </a:schemeClr>
                </a:glow>
                <a:outerShdw blurRad="57150" dir="5400000" sx="1000" sy="1000" algn="ctr" rotWithShape="0">
                  <a:srgbClr val="000000">
                    <a:alpha val="63000"/>
                  </a:srgbClr>
                </a:outerShdw>
                <a:softEdge rad="0"/>
              </a:effectLst>
            </c:spPr>
          </c:dPt>
          <c:dPt>
            <c:idx val="1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glow rad="393700">
                  <a:schemeClr val="accent1">
                    <a:alpha val="0"/>
                  </a:schemeClr>
                </a:glow>
                <a:outerShdw blurRad="57150" dir="5400000" sx="1000" sy="1000" algn="ctr" rotWithShape="0">
                  <a:srgbClr val="000000">
                    <a:alpha val="63000"/>
                  </a:srgbClr>
                </a:outerShdw>
                <a:softEdge rad="0"/>
              </a:effectLst>
            </c:spPr>
          </c:dPt>
          <c:dPt>
            <c:idx val="1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glow rad="393700">
                  <a:schemeClr val="accent1">
                    <a:alpha val="0"/>
                  </a:schemeClr>
                </a:glow>
                <a:outerShdw blurRad="57150" dir="5400000" sx="1000" sy="1000" algn="ctr" rotWithShape="0">
                  <a:srgbClr val="000000">
                    <a:alpha val="63000"/>
                  </a:srgbClr>
                </a:outerShdw>
                <a:softEdge rad="0"/>
              </a:effectLst>
            </c:spPr>
          </c:dPt>
          <c:dPt>
            <c:idx val="1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glow rad="393700">
                  <a:schemeClr val="accent1">
                    <a:alpha val="0"/>
                  </a:schemeClr>
                </a:glow>
                <a:outerShdw blurRad="57150" dir="5400000" sx="1000" sy="1000" algn="ctr" rotWithShape="0">
                  <a:srgbClr val="000000">
                    <a:alpha val="63000"/>
                  </a:srgbClr>
                </a:outerShdw>
                <a:softEdge rad="0"/>
              </a:effectLst>
            </c:spPr>
          </c:dPt>
          <c:dPt>
            <c:idx val="1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glow rad="393700">
                  <a:schemeClr val="accent1">
                    <a:alpha val="0"/>
                  </a:schemeClr>
                </a:glow>
                <a:outerShdw blurRad="57150" dir="5400000" sx="1000" sy="1000" algn="ctr" rotWithShape="0">
                  <a:srgbClr val="000000">
                    <a:alpha val="63000"/>
                  </a:srgbClr>
                </a:outerShdw>
                <a:softEdge rad="0"/>
              </a:effectLst>
            </c:spPr>
          </c:dPt>
          <c:dPt>
            <c:idx val="1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glow rad="393700">
                  <a:schemeClr val="accent1">
                    <a:alpha val="0"/>
                  </a:schemeClr>
                </a:glow>
                <a:outerShdw blurRad="57150" dir="5400000" sx="1000" sy="1000" algn="ctr" rotWithShape="0">
                  <a:srgbClr val="000000">
                    <a:alpha val="63000"/>
                  </a:srgbClr>
                </a:outerShdw>
                <a:softEdge rad="0"/>
              </a:effectLst>
            </c:spPr>
          </c:dPt>
          <c:dPt>
            <c:idx val="19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glow rad="393700">
                  <a:schemeClr val="accent1">
                    <a:alpha val="0"/>
                  </a:schemeClr>
                </a:glow>
                <a:outerShdw blurRad="57150" dir="5400000" sx="1000" sy="1000" algn="ctr" rotWithShape="0">
                  <a:srgbClr val="000000">
                    <a:alpha val="63000"/>
                  </a:srgbClr>
                </a:outerShdw>
                <a:softEdge rad="0"/>
              </a:effectLst>
            </c:spPr>
          </c:dPt>
          <c:dPt>
            <c:idx val="2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glow rad="393700">
                  <a:schemeClr val="accent1">
                    <a:alpha val="0"/>
                  </a:schemeClr>
                </a:glow>
                <a:outerShdw blurRad="57150" dir="5400000" sx="1000" sy="1000" algn="ctr" rotWithShape="0">
                  <a:srgbClr val="000000">
                    <a:alpha val="63000"/>
                  </a:srgbClr>
                </a:outerShdw>
                <a:softEdge rad="0"/>
              </a:effectLst>
            </c:spPr>
          </c:dPt>
          <c:dLbls>
            <c:dLbl>
              <c:idx val="0"/>
              <c:layout>
                <c:manualLayout>
                  <c:x val="-8.3698431707336443E-3"/>
                  <c:y val="-1.589442285380999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3200824196816517E-3"/>
                  <c:y val="-4.27951031172932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2286302997726275E-3"/>
                  <c:y val="-0.1191816233762117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1829042398180867E-3"/>
                  <c:y val="-3.179360057819233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8.3658084796362116E-3"/>
                  <c:y val="-0.1588516670576226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1494834936670171E-2"/>
                  <c:y val="-0.126483995105653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4.1829042398180485E-3"/>
                  <c:y val="-1.14199311494741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-1.30425036624309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7.638800644811996E-17"/>
                  <c:y val="-1.28856581930104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3.1331434887661024E-3"/>
                  <c:y val="-8.28116183677480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"/>
                  <c:y val="-5.9394990268365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5.2367820226021751E-3"/>
                  <c:y val="-6.66078119353598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2.0914521199090434E-3"/>
                  <c:y val="-6.67555299144757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1.061947164979013E-3"/>
                  <c:y val="-5.51503173083628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4.1747525169884428E-3"/>
                  <c:y val="-0.1024763365941179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5.2367820226021751E-3"/>
                  <c:y val="-0.1587665548743763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5.2610725098215906E-3"/>
                  <c:y val="-1.956549992709205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2.0914521199090434E-3"/>
                  <c:y val="-0.183620263356431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1.2186413927029071E-5"/>
                  <c:y val="-6.366121864162857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1.0457260599545217E-3"/>
                  <c:y val="-3.613067652298504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-9.4196862624202609E-3"/>
                  <c:y val="-9.99402471264732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>
                <c:manualLayout>
                  <c:x val="-4.7004892351147895E-2"/>
                  <c:y val="1.2546676979452619E-2"/>
                </c:manualLayout>
              </c:layout>
              <c:spPr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Plan1!$A$2:$A$26</c:f>
              <c:strCache>
                <c:ptCount val="22"/>
                <c:pt idx="0">
                  <c:v>Saldo em Banco</c:v>
                </c:pt>
                <c:pt idx="1">
                  <c:v>A Rec MAC / RUE</c:v>
                </c:pt>
                <c:pt idx="2">
                  <c:v>A Rec SES </c:v>
                </c:pt>
                <c:pt idx="3">
                  <c:v>A Rec SES UTI</c:v>
                </c:pt>
                <c:pt idx="4">
                  <c:v>A Rec SES Batayporã</c:v>
                </c:pt>
                <c:pt idx="5">
                  <c:v>A Rec Muncípios Cob Jud</c:v>
                </c:pt>
                <c:pt idx="6">
                  <c:v>INSS Patronal/Serv Judic</c:v>
                </c:pt>
                <c:pt idx="7">
                  <c:v>Folha Pgto / Férias</c:v>
                </c:pt>
                <c:pt idx="8">
                  <c:v>FGTS </c:v>
                </c:pt>
                <c:pt idx="9">
                  <c:v>FGTS Parcelamento</c:v>
                </c:pt>
                <c:pt idx="10">
                  <c:v>Acordo Trabalhista</c:v>
                </c:pt>
                <c:pt idx="11">
                  <c:v>Pis Folha - Judicial</c:v>
                </c:pt>
                <c:pt idx="12">
                  <c:v>INSS Ret Servidores</c:v>
                </c:pt>
                <c:pt idx="13">
                  <c:v>IR Ret Servidores</c:v>
                </c:pt>
                <c:pt idx="14">
                  <c:v>Contr Sindical Servidores</c:v>
                </c:pt>
                <c:pt idx="15">
                  <c:v>Consignado Servidores</c:v>
                </c:pt>
                <c:pt idx="16">
                  <c:v>IR Retido Médicos 14 15 16</c:v>
                </c:pt>
                <c:pt idx="17">
                  <c:v>ISSQN Retido Serviços</c:v>
                </c:pt>
                <c:pt idx="18">
                  <c:v>Serv Médicos HR</c:v>
                </c:pt>
                <c:pt idx="19">
                  <c:v>Serv Prest UTI</c:v>
                </c:pt>
                <c:pt idx="20">
                  <c:v>Insumos/Serviços Pgar</c:v>
                </c:pt>
                <c:pt idx="21">
                  <c:v>Saldo Final Apurado</c:v>
                </c:pt>
              </c:strCache>
            </c:strRef>
          </c:cat>
          <c:val>
            <c:numRef>
              <c:f>Plan1!$B$2:$B$26</c:f>
              <c:numCache>
                <c:formatCode>_("R$"* #,##0.00_);_("R$"* \(#,##0.00\);_("R$"* "-"??_);_(@_)</c:formatCode>
                <c:ptCount val="22"/>
                <c:pt idx="0">
                  <c:v>200752.86</c:v>
                </c:pt>
                <c:pt idx="1">
                  <c:v>366537.5</c:v>
                </c:pt>
                <c:pt idx="2">
                  <c:v>65000</c:v>
                </c:pt>
                <c:pt idx="3">
                  <c:v>426000</c:v>
                </c:pt>
                <c:pt idx="4">
                  <c:v>30835.88</c:v>
                </c:pt>
                <c:pt idx="5">
                  <c:v>704403.57</c:v>
                </c:pt>
                <c:pt idx="6">
                  <c:v>3399101.38</c:v>
                </c:pt>
                <c:pt idx="7">
                  <c:v>370486.05</c:v>
                </c:pt>
                <c:pt idx="8">
                  <c:v>34727.71</c:v>
                </c:pt>
                <c:pt idx="9">
                  <c:v>465346.48</c:v>
                </c:pt>
                <c:pt idx="10">
                  <c:v>14393.07</c:v>
                </c:pt>
                <c:pt idx="11">
                  <c:v>57566.22</c:v>
                </c:pt>
                <c:pt idx="12">
                  <c:v>659271.09</c:v>
                </c:pt>
                <c:pt idx="13">
                  <c:v>18291.759999999998</c:v>
                </c:pt>
                <c:pt idx="14">
                  <c:v>2160.08</c:v>
                </c:pt>
                <c:pt idx="15">
                  <c:v>7807.32</c:v>
                </c:pt>
                <c:pt idx="16">
                  <c:v>569098.18000000005</c:v>
                </c:pt>
                <c:pt idx="17">
                  <c:v>13280.59</c:v>
                </c:pt>
                <c:pt idx="18">
                  <c:v>474790.28</c:v>
                </c:pt>
                <c:pt idx="19">
                  <c:v>426000</c:v>
                </c:pt>
                <c:pt idx="20">
                  <c:v>350210.51</c:v>
                </c:pt>
                <c:pt idx="21">
                  <c:v>5069000.9099999992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320173632"/>
        <c:axId val="320174024"/>
      </c:barChart>
      <c:catAx>
        <c:axId val="320173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pt-BR"/>
          </a:p>
        </c:txPr>
        <c:crossAx val="320174024"/>
        <c:crosses val="autoZero"/>
        <c:auto val="1"/>
        <c:lblAlgn val="ctr"/>
        <c:lblOffset val="100"/>
        <c:noMultiLvlLbl val="0"/>
      </c:catAx>
      <c:valAx>
        <c:axId val="320174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R$&quot;* #,##0.00_);_(&quot;R$&quot;* \(#,##0.00\);_(&quot;R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20173632"/>
        <c:crosses val="autoZero"/>
        <c:crossBetween val="between"/>
      </c:valAx>
      <c:spPr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sq" cmpd="sng" algn="ctr"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0000">
                <a:schemeClr val="accent1">
                  <a:lumMod val="45000"/>
                  <a:lumOff val="55000"/>
                </a:schemeClr>
              </a:gs>
              <a:gs pos="47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prstDash val="solid"/>
          <a:miter lim="800000"/>
        </a:ln>
        <a:effectLst/>
      </c:spPr>
    </c:plotArea>
    <c:plotVisOnly val="1"/>
    <c:dispBlanksAs val="gap"/>
    <c:showDLblsOverMax val="0"/>
  </c:chart>
  <c:spPr>
    <a:solidFill>
      <a:schemeClr val="accent4">
        <a:lumMod val="40000"/>
        <a:lumOff val="60000"/>
      </a:schemeClr>
    </a:solidFill>
    <a:ln w="6350">
      <a:solidFill>
        <a:schemeClr val="tx1"/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D2891D-ABE4-4ECF-8102-2698F40E8D9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E833D45-D904-4296-847D-C901FB714B0B}">
      <dgm:prSet phldrT="[Texto]"/>
      <dgm:spPr/>
      <dgm:t>
        <a:bodyPr/>
        <a:lstStyle/>
        <a:p>
          <a:r>
            <a:rPr lang="pt-BR" dirty="0" smtClean="0"/>
            <a:t>TETO FEDERAL – MÉDIA E ALTA COMPLEXIDADE (MAC)</a:t>
          </a:r>
          <a:endParaRPr lang="pt-BR" dirty="0"/>
        </a:p>
      </dgm:t>
    </dgm:pt>
    <dgm:pt modelId="{585D8CBB-131C-4FF2-8EDC-F46C5FC8F18F}" type="parTrans" cxnId="{E11ED59E-272D-4802-9E56-57064639DDFF}">
      <dgm:prSet/>
      <dgm:spPr/>
      <dgm:t>
        <a:bodyPr/>
        <a:lstStyle/>
        <a:p>
          <a:endParaRPr lang="pt-BR"/>
        </a:p>
      </dgm:t>
    </dgm:pt>
    <dgm:pt modelId="{B334545E-21EF-492D-9912-65178CA20266}" type="sibTrans" cxnId="{E11ED59E-272D-4802-9E56-57064639DDFF}">
      <dgm:prSet/>
      <dgm:spPr/>
      <dgm:t>
        <a:bodyPr/>
        <a:lstStyle/>
        <a:p>
          <a:endParaRPr lang="pt-BR"/>
        </a:p>
      </dgm:t>
    </dgm:pt>
    <dgm:pt modelId="{A967EC48-656E-4BE5-B64C-74BED1DA09D3}">
      <dgm:prSet phldrT="[Texto]"/>
      <dgm:spPr/>
      <dgm:t>
        <a:bodyPr/>
        <a:lstStyle/>
        <a:p>
          <a:r>
            <a:rPr lang="pt-BR" dirty="0" smtClean="0"/>
            <a:t>SECRETARIA DE ESTADO DE SAÚDE UTI (SES MS)</a:t>
          </a:r>
          <a:endParaRPr lang="pt-BR" dirty="0"/>
        </a:p>
      </dgm:t>
    </dgm:pt>
    <dgm:pt modelId="{A52E5DB4-0B93-4073-B970-AAAF7E08EF8B}" type="parTrans" cxnId="{273713A2-671B-4241-A834-A2E028945CAD}">
      <dgm:prSet/>
      <dgm:spPr/>
      <dgm:t>
        <a:bodyPr/>
        <a:lstStyle/>
        <a:p>
          <a:endParaRPr lang="pt-BR"/>
        </a:p>
      </dgm:t>
    </dgm:pt>
    <dgm:pt modelId="{0B7CFD27-3FE9-412B-B370-E698487C8FA6}" type="sibTrans" cxnId="{273713A2-671B-4241-A834-A2E028945CAD}">
      <dgm:prSet/>
      <dgm:spPr/>
      <dgm:t>
        <a:bodyPr/>
        <a:lstStyle/>
        <a:p>
          <a:endParaRPr lang="pt-BR"/>
        </a:p>
      </dgm:t>
    </dgm:pt>
    <dgm:pt modelId="{584720E8-FBA0-4923-85F3-2ECEC353EC4D}">
      <dgm:prSet phldrT="[Texto]"/>
      <dgm:spPr/>
      <dgm:t>
        <a:bodyPr/>
        <a:lstStyle/>
        <a:p>
          <a:r>
            <a:rPr lang="pt-BR" dirty="0" smtClean="0"/>
            <a:t>R$      425.000,00</a:t>
          </a:r>
          <a:endParaRPr lang="pt-BR" dirty="0"/>
        </a:p>
      </dgm:t>
    </dgm:pt>
    <dgm:pt modelId="{6CB7AD35-DCA3-4062-8831-CB720031FFBC}" type="parTrans" cxnId="{140EB042-6515-4058-B50D-970D84331A65}">
      <dgm:prSet/>
      <dgm:spPr/>
      <dgm:t>
        <a:bodyPr/>
        <a:lstStyle/>
        <a:p>
          <a:endParaRPr lang="pt-BR"/>
        </a:p>
      </dgm:t>
    </dgm:pt>
    <dgm:pt modelId="{3E1F62BE-9CC3-40FD-9BEA-EF0DF45C780F}" type="sibTrans" cxnId="{140EB042-6515-4058-B50D-970D84331A65}">
      <dgm:prSet/>
      <dgm:spPr/>
      <dgm:t>
        <a:bodyPr/>
        <a:lstStyle/>
        <a:p>
          <a:endParaRPr lang="pt-BR"/>
        </a:p>
      </dgm:t>
    </dgm:pt>
    <dgm:pt modelId="{929D4D0F-90CB-4946-BE79-3FC9D4579D33}">
      <dgm:prSet phldrT="[Texto]"/>
      <dgm:spPr/>
      <dgm:t>
        <a:bodyPr/>
        <a:lstStyle/>
        <a:p>
          <a:r>
            <a:rPr lang="pt-BR" dirty="0" smtClean="0"/>
            <a:t>FUNDO MUNCIPAL DE SAÚDE NOVA ANDRADINA</a:t>
          </a:r>
          <a:endParaRPr lang="pt-BR" dirty="0"/>
        </a:p>
      </dgm:t>
    </dgm:pt>
    <dgm:pt modelId="{5FD7AB60-660B-49E5-8671-632D267466C1}" type="parTrans" cxnId="{79FA03EF-C986-4775-A4F8-43E59D7DFEF2}">
      <dgm:prSet/>
      <dgm:spPr/>
      <dgm:t>
        <a:bodyPr/>
        <a:lstStyle/>
        <a:p>
          <a:endParaRPr lang="pt-BR"/>
        </a:p>
      </dgm:t>
    </dgm:pt>
    <dgm:pt modelId="{C9EC852E-D054-4CC8-9BE6-18C10D599772}" type="sibTrans" cxnId="{79FA03EF-C986-4775-A4F8-43E59D7DFEF2}">
      <dgm:prSet/>
      <dgm:spPr/>
      <dgm:t>
        <a:bodyPr/>
        <a:lstStyle/>
        <a:p>
          <a:endParaRPr lang="pt-BR"/>
        </a:p>
      </dgm:t>
    </dgm:pt>
    <dgm:pt modelId="{C4F88EBF-CAE5-46FC-98EC-DDE77BF3A766}">
      <dgm:prSet phldrT="[Texto]"/>
      <dgm:spPr/>
      <dgm:t>
        <a:bodyPr/>
        <a:lstStyle/>
        <a:p>
          <a:r>
            <a:rPr lang="pt-BR" dirty="0" smtClean="0"/>
            <a:t>MUNICIPIOS DA MICRORREGIÃO DE NOVA ANDRADINA</a:t>
          </a:r>
          <a:endParaRPr lang="pt-BR" dirty="0"/>
        </a:p>
      </dgm:t>
    </dgm:pt>
    <dgm:pt modelId="{4093FD7C-9025-4DA7-9BEF-431075CB14F5}" type="parTrans" cxnId="{0766E3E5-5EEB-42FD-A01D-E3FBB2B66C7C}">
      <dgm:prSet/>
      <dgm:spPr/>
      <dgm:t>
        <a:bodyPr/>
        <a:lstStyle/>
        <a:p>
          <a:endParaRPr lang="pt-BR"/>
        </a:p>
      </dgm:t>
    </dgm:pt>
    <dgm:pt modelId="{14D823BC-1908-4EF9-8681-BBF45B5956D0}" type="sibTrans" cxnId="{0766E3E5-5EEB-42FD-A01D-E3FBB2B66C7C}">
      <dgm:prSet/>
      <dgm:spPr/>
      <dgm:t>
        <a:bodyPr/>
        <a:lstStyle/>
        <a:p>
          <a:endParaRPr lang="pt-BR"/>
        </a:p>
      </dgm:t>
    </dgm:pt>
    <dgm:pt modelId="{141F4A07-8A53-4199-BD1A-F57050CD0E05}">
      <dgm:prSet phldrT="[Texto]"/>
      <dgm:spPr/>
      <dgm:t>
        <a:bodyPr/>
        <a:lstStyle/>
        <a:p>
          <a:r>
            <a:rPr lang="pt-BR" dirty="0" smtClean="0"/>
            <a:t>R$      440.000,00</a:t>
          </a:r>
          <a:endParaRPr lang="pt-BR" dirty="0"/>
        </a:p>
      </dgm:t>
    </dgm:pt>
    <dgm:pt modelId="{187DBB1A-8F53-4C8B-A975-FCD3DA60246A}" type="parTrans" cxnId="{E7A0264F-8C8E-48DF-9288-9DB98BCA1DD9}">
      <dgm:prSet/>
      <dgm:spPr/>
      <dgm:t>
        <a:bodyPr/>
        <a:lstStyle/>
        <a:p>
          <a:endParaRPr lang="pt-BR"/>
        </a:p>
      </dgm:t>
    </dgm:pt>
    <dgm:pt modelId="{C69A72C1-09BE-435E-A305-B427507657FE}" type="sibTrans" cxnId="{E7A0264F-8C8E-48DF-9288-9DB98BCA1DD9}">
      <dgm:prSet/>
      <dgm:spPr/>
      <dgm:t>
        <a:bodyPr/>
        <a:lstStyle/>
        <a:p>
          <a:endParaRPr lang="pt-BR"/>
        </a:p>
      </dgm:t>
    </dgm:pt>
    <dgm:pt modelId="{F6AC7181-0A76-4ABC-9B12-7B5ED779AA40}">
      <dgm:prSet phldrT="[Texto]"/>
      <dgm:spPr/>
      <dgm:t>
        <a:bodyPr/>
        <a:lstStyle/>
        <a:p>
          <a:r>
            <a:rPr lang="pt-BR" dirty="0" smtClean="0"/>
            <a:t>TETO FEDERAL – REDE URGÊNCIA E EMERGÊNCIA (RUE)</a:t>
          </a:r>
          <a:endParaRPr lang="pt-BR" dirty="0"/>
        </a:p>
      </dgm:t>
    </dgm:pt>
    <dgm:pt modelId="{037F6490-415C-467A-B9D4-008549AC6723}" type="parTrans" cxnId="{26FA9843-781E-4259-8FD5-7B63CE1D1936}">
      <dgm:prSet/>
      <dgm:spPr/>
      <dgm:t>
        <a:bodyPr/>
        <a:lstStyle/>
        <a:p>
          <a:endParaRPr lang="pt-BR"/>
        </a:p>
      </dgm:t>
    </dgm:pt>
    <dgm:pt modelId="{7D83C09B-AA73-4FAE-A6F5-05EAADC90B8A}" type="sibTrans" cxnId="{26FA9843-781E-4259-8FD5-7B63CE1D1936}">
      <dgm:prSet/>
      <dgm:spPr/>
      <dgm:t>
        <a:bodyPr/>
        <a:lstStyle/>
        <a:p>
          <a:endParaRPr lang="pt-BR"/>
        </a:p>
      </dgm:t>
    </dgm:pt>
    <dgm:pt modelId="{CBA10ACA-403A-4AF6-8429-544FC76099CF}">
      <dgm:prSet phldrT="[Texto]"/>
      <dgm:spPr/>
      <dgm:t>
        <a:bodyPr/>
        <a:lstStyle/>
        <a:p>
          <a:r>
            <a:rPr lang="pt-BR" dirty="0" smtClean="0"/>
            <a:t>R$     146.537,50</a:t>
          </a:r>
          <a:endParaRPr lang="pt-BR" dirty="0"/>
        </a:p>
      </dgm:t>
    </dgm:pt>
    <dgm:pt modelId="{DC8092CE-D560-414C-B1D1-3C8D9A3DA7D9}" type="parTrans" cxnId="{AEDED851-9BA7-4972-9482-EEDC61515BF0}">
      <dgm:prSet/>
      <dgm:spPr/>
      <dgm:t>
        <a:bodyPr/>
        <a:lstStyle/>
        <a:p>
          <a:endParaRPr lang="pt-BR"/>
        </a:p>
      </dgm:t>
    </dgm:pt>
    <dgm:pt modelId="{1F0F0780-96B6-45DF-A5C9-95FB82DC4279}" type="sibTrans" cxnId="{AEDED851-9BA7-4972-9482-EEDC61515BF0}">
      <dgm:prSet/>
      <dgm:spPr/>
      <dgm:t>
        <a:bodyPr/>
        <a:lstStyle/>
        <a:p>
          <a:endParaRPr lang="pt-BR"/>
        </a:p>
      </dgm:t>
    </dgm:pt>
    <dgm:pt modelId="{4C7662E8-039E-464B-B604-586EE7B92836}">
      <dgm:prSet phldrT="[Texto]"/>
      <dgm:spPr/>
      <dgm:t>
        <a:bodyPr/>
        <a:lstStyle/>
        <a:p>
          <a:r>
            <a:rPr lang="pt-BR" dirty="0" smtClean="0"/>
            <a:t>R$     220.000,00</a:t>
          </a:r>
          <a:endParaRPr lang="pt-BR" dirty="0"/>
        </a:p>
      </dgm:t>
    </dgm:pt>
    <dgm:pt modelId="{04B230B9-E6C1-4130-9536-5CDFC4B355F4}" type="parTrans" cxnId="{8B418201-5303-47BE-A184-530343B7BA65}">
      <dgm:prSet/>
      <dgm:spPr/>
      <dgm:t>
        <a:bodyPr/>
        <a:lstStyle/>
        <a:p>
          <a:endParaRPr lang="pt-BR"/>
        </a:p>
      </dgm:t>
    </dgm:pt>
    <dgm:pt modelId="{026DA3EC-60C6-40E5-8BB5-D0C9FB1D327E}" type="sibTrans" cxnId="{8B418201-5303-47BE-A184-530343B7BA65}">
      <dgm:prSet/>
      <dgm:spPr/>
      <dgm:t>
        <a:bodyPr/>
        <a:lstStyle/>
        <a:p>
          <a:endParaRPr lang="pt-BR"/>
        </a:p>
      </dgm:t>
    </dgm:pt>
    <dgm:pt modelId="{0F216871-39E6-41B5-A63C-24BCF5E326A8}">
      <dgm:prSet/>
      <dgm:spPr/>
      <dgm:t>
        <a:bodyPr/>
        <a:lstStyle/>
        <a:p>
          <a:r>
            <a:rPr lang="pt-BR" dirty="0" smtClean="0"/>
            <a:t>R$        60.000,00</a:t>
          </a:r>
          <a:endParaRPr lang="pt-BR" dirty="0"/>
        </a:p>
      </dgm:t>
    </dgm:pt>
    <dgm:pt modelId="{19234BB4-DA92-43B3-9AA6-CE6BB58CBE25}" type="parTrans" cxnId="{D8E0D512-E11A-4C9C-A969-D24D033A5D22}">
      <dgm:prSet/>
      <dgm:spPr/>
      <dgm:t>
        <a:bodyPr/>
        <a:lstStyle/>
        <a:p>
          <a:endParaRPr lang="pt-BR"/>
        </a:p>
      </dgm:t>
    </dgm:pt>
    <dgm:pt modelId="{1E4ABF10-E9EE-4EE7-BCEE-E5B247DF462E}" type="sibTrans" cxnId="{D8E0D512-E11A-4C9C-A969-D24D033A5D22}">
      <dgm:prSet/>
      <dgm:spPr/>
      <dgm:t>
        <a:bodyPr/>
        <a:lstStyle/>
        <a:p>
          <a:endParaRPr lang="pt-BR"/>
        </a:p>
      </dgm:t>
    </dgm:pt>
    <dgm:pt modelId="{1A7C8493-EC8C-4DB2-A710-1553350F0612}">
      <dgm:prSet/>
      <dgm:spPr/>
      <dgm:t>
        <a:bodyPr/>
        <a:lstStyle/>
        <a:p>
          <a:r>
            <a:rPr lang="pt-BR" dirty="0" smtClean="0"/>
            <a:t>R$  1.748.373,38</a:t>
          </a:r>
          <a:endParaRPr lang="pt-BR" dirty="0"/>
        </a:p>
      </dgm:t>
    </dgm:pt>
    <dgm:pt modelId="{DB5D4645-FAF1-417D-A513-F9F118604ECE}" type="parTrans" cxnId="{9BDEC37A-5652-4893-9029-865CE0593B61}">
      <dgm:prSet/>
      <dgm:spPr/>
      <dgm:t>
        <a:bodyPr/>
        <a:lstStyle/>
        <a:p>
          <a:endParaRPr lang="pt-BR"/>
        </a:p>
      </dgm:t>
    </dgm:pt>
    <dgm:pt modelId="{884DB35F-3237-457C-BE3E-6A5F6EBA334C}" type="sibTrans" cxnId="{9BDEC37A-5652-4893-9029-865CE0593B61}">
      <dgm:prSet/>
      <dgm:spPr/>
      <dgm:t>
        <a:bodyPr/>
        <a:lstStyle/>
        <a:p>
          <a:endParaRPr lang="pt-BR"/>
        </a:p>
      </dgm:t>
    </dgm:pt>
    <dgm:pt modelId="{6DCCF6D5-840E-44E0-B878-18DB69DC8D66}">
      <dgm:prSet phldrT="[Texto]"/>
      <dgm:spPr/>
      <dgm:t>
        <a:bodyPr/>
        <a:lstStyle/>
        <a:p>
          <a:r>
            <a:rPr lang="pt-BR" dirty="0" smtClean="0"/>
            <a:t>SECRETARIA DE ESTADO DE SAÚDE (SES MS)</a:t>
          </a:r>
          <a:endParaRPr lang="pt-BR" dirty="0"/>
        </a:p>
      </dgm:t>
    </dgm:pt>
    <dgm:pt modelId="{99A69ED3-8D43-4EA0-85D9-270501B5990D}" type="sibTrans" cxnId="{7C7D9661-A550-4EC5-9AA5-0FCE278EA73A}">
      <dgm:prSet/>
      <dgm:spPr/>
      <dgm:t>
        <a:bodyPr/>
        <a:lstStyle/>
        <a:p>
          <a:endParaRPr lang="pt-BR"/>
        </a:p>
      </dgm:t>
    </dgm:pt>
    <dgm:pt modelId="{E9CFDB61-4782-411B-AD54-A4E486AF93BF}" type="parTrans" cxnId="{7C7D9661-A550-4EC5-9AA5-0FCE278EA73A}">
      <dgm:prSet/>
      <dgm:spPr/>
      <dgm:t>
        <a:bodyPr/>
        <a:lstStyle/>
        <a:p>
          <a:endParaRPr lang="pt-BR"/>
        </a:p>
      </dgm:t>
    </dgm:pt>
    <dgm:pt modelId="{44CA0287-941A-4357-8137-3D6947D55C4E}">
      <dgm:prSet/>
      <dgm:spPr/>
      <dgm:t>
        <a:bodyPr/>
        <a:lstStyle/>
        <a:p>
          <a:r>
            <a:rPr lang="pt-BR" dirty="0" smtClean="0"/>
            <a:t>TOTAL MENSAL DE REPASSES CONTRATUALIZADOS</a:t>
          </a:r>
          <a:endParaRPr lang="pt-BR" dirty="0"/>
        </a:p>
      </dgm:t>
    </dgm:pt>
    <dgm:pt modelId="{5D153211-DB18-49B6-A5F8-9CD4781E3DE6}" type="parTrans" cxnId="{48A58D54-5BE7-4D33-9129-EE90688B577E}">
      <dgm:prSet/>
      <dgm:spPr/>
      <dgm:t>
        <a:bodyPr/>
        <a:lstStyle/>
        <a:p>
          <a:endParaRPr lang="pt-BR"/>
        </a:p>
      </dgm:t>
    </dgm:pt>
    <dgm:pt modelId="{3DC7903F-8411-429A-B84E-80D6996BC69D}" type="sibTrans" cxnId="{48A58D54-5BE7-4D33-9129-EE90688B577E}">
      <dgm:prSet/>
      <dgm:spPr/>
      <dgm:t>
        <a:bodyPr/>
        <a:lstStyle/>
        <a:p>
          <a:endParaRPr lang="pt-BR"/>
        </a:p>
      </dgm:t>
    </dgm:pt>
    <dgm:pt modelId="{8D027FC5-34A8-4F7B-B236-AF799611BF54}">
      <dgm:prSet/>
      <dgm:spPr/>
      <dgm:t>
        <a:bodyPr/>
        <a:lstStyle/>
        <a:p>
          <a:r>
            <a:rPr lang="pt-BR" dirty="0" smtClean="0"/>
            <a:t>R$      426.000,00</a:t>
          </a:r>
          <a:endParaRPr lang="pt-BR" dirty="0"/>
        </a:p>
      </dgm:t>
    </dgm:pt>
    <dgm:pt modelId="{7A9E215B-5407-4779-A040-7CF5B73469F6}" type="parTrans" cxnId="{8DDD8B1B-5028-4C79-B973-294D33A0374E}">
      <dgm:prSet/>
      <dgm:spPr/>
      <dgm:t>
        <a:bodyPr/>
        <a:lstStyle/>
        <a:p>
          <a:endParaRPr lang="pt-BR"/>
        </a:p>
      </dgm:t>
    </dgm:pt>
    <dgm:pt modelId="{8EDC6B05-5B8A-4E0D-B5A8-700327D5E765}" type="sibTrans" cxnId="{8DDD8B1B-5028-4C79-B973-294D33A0374E}">
      <dgm:prSet/>
      <dgm:spPr/>
      <dgm:t>
        <a:bodyPr/>
        <a:lstStyle/>
        <a:p>
          <a:endParaRPr lang="pt-BR"/>
        </a:p>
      </dgm:t>
    </dgm:pt>
    <dgm:pt modelId="{DEB32DEC-26B5-4F98-9095-4B84A4BE1EB7}">
      <dgm:prSet phldrT="[Texto]"/>
      <dgm:spPr/>
      <dgm:t>
        <a:bodyPr/>
        <a:lstStyle/>
        <a:p>
          <a:pPr algn="ctr"/>
          <a:r>
            <a:rPr lang="pt-BR" dirty="0" smtClean="0"/>
            <a:t>R$        30.835,88</a:t>
          </a:r>
          <a:endParaRPr lang="pt-BR" dirty="0"/>
        </a:p>
      </dgm:t>
    </dgm:pt>
    <dgm:pt modelId="{9746AFD6-E09D-4AE1-A538-7CC120F8B2F2}" type="parTrans" cxnId="{1B9D47BE-B5A8-4F56-AF9C-BED4EBA9279F}">
      <dgm:prSet/>
      <dgm:spPr/>
      <dgm:t>
        <a:bodyPr/>
        <a:lstStyle/>
        <a:p>
          <a:endParaRPr lang="pt-BR"/>
        </a:p>
      </dgm:t>
    </dgm:pt>
    <dgm:pt modelId="{0089971A-7602-4176-BA1C-BD0D1F2BBFE4}" type="sibTrans" cxnId="{1B9D47BE-B5A8-4F56-AF9C-BED4EBA9279F}">
      <dgm:prSet/>
      <dgm:spPr/>
      <dgm:t>
        <a:bodyPr/>
        <a:lstStyle/>
        <a:p>
          <a:endParaRPr lang="pt-BR"/>
        </a:p>
      </dgm:t>
    </dgm:pt>
    <dgm:pt modelId="{E1C161B3-3D27-4886-9C8A-34F8E5E6B26E}">
      <dgm:prSet/>
      <dgm:spPr/>
      <dgm:t>
        <a:bodyPr/>
        <a:lstStyle/>
        <a:p>
          <a:r>
            <a:rPr lang="pt-BR" dirty="0" smtClean="0"/>
            <a:t>SECRETARIA DE ESTADO DE SAÚDE / MUNIC BATAYPORÃ</a:t>
          </a:r>
          <a:endParaRPr lang="pt-BR" dirty="0"/>
        </a:p>
      </dgm:t>
    </dgm:pt>
    <dgm:pt modelId="{1DBEEFBE-41FF-4308-B9C5-09FA866DEA8D}" type="parTrans" cxnId="{10F5D297-4DB5-4D35-B2C0-DAC7BA86FB2A}">
      <dgm:prSet/>
      <dgm:spPr/>
      <dgm:t>
        <a:bodyPr/>
        <a:lstStyle/>
        <a:p>
          <a:endParaRPr lang="pt-BR"/>
        </a:p>
      </dgm:t>
    </dgm:pt>
    <dgm:pt modelId="{5BF2B12E-5B97-4902-BF83-A4C5947CCDD1}" type="sibTrans" cxnId="{10F5D297-4DB5-4D35-B2C0-DAC7BA86FB2A}">
      <dgm:prSet/>
      <dgm:spPr/>
      <dgm:t>
        <a:bodyPr/>
        <a:lstStyle/>
        <a:p>
          <a:endParaRPr lang="pt-BR"/>
        </a:p>
      </dgm:t>
    </dgm:pt>
    <dgm:pt modelId="{17C5821E-E94E-4A9A-9693-162FDABB40B3}" type="pres">
      <dgm:prSet presAssocID="{9BD2891D-ABE4-4ECF-8102-2698F40E8D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823135E-566F-41A9-B35E-4FB3B4453F2F}" type="pres">
      <dgm:prSet presAssocID="{4C7662E8-039E-464B-B604-586EE7B92836}" presName="linNode" presStyleCnt="0"/>
      <dgm:spPr/>
    </dgm:pt>
    <dgm:pt modelId="{5D96084D-1249-4F6A-B66E-55A18E10192B}" type="pres">
      <dgm:prSet presAssocID="{4C7662E8-039E-464B-B604-586EE7B92836}" presName="parentText" presStyleLbl="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5DF39BB-13DA-4ECD-9FD3-8D07C3A675D1}" type="pres">
      <dgm:prSet presAssocID="{4C7662E8-039E-464B-B604-586EE7B92836}" presName="descendantText" presStyleLbl="align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6B8CFC0-EC0C-4129-A311-C85F1115B2C7}" type="pres">
      <dgm:prSet presAssocID="{026DA3EC-60C6-40E5-8BB5-D0C9FB1D327E}" presName="sp" presStyleCnt="0"/>
      <dgm:spPr/>
    </dgm:pt>
    <dgm:pt modelId="{A01EB5E9-29A4-42D0-9D2F-3E2E9B480F6B}" type="pres">
      <dgm:prSet presAssocID="{CBA10ACA-403A-4AF6-8429-544FC76099CF}" presName="linNode" presStyleCnt="0"/>
      <dgm:spPr/>
    </dgm:pt>
    <dgm:pt modelId="{65A9EB71-3E51-4E02-AE0B-C83A64885450}" type="pres">
      <dgm:prSet presAssocID="{CBA10ACA-403A-4AF6-8429-544FC76099CF}" presName="parentText" presStyleLbl="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B3E7B03-E208-486C-9E66-5E5D538A949F}" type="pres">
      <dgm:prSet presAssocID="{CBA10ACA-403A-4AF6-8429-544FC76099CF}" presName="descendantText" presStyleLbl="align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371047-AE93-4360-9D8F-44E78B1F738C}" type="pres">
      <dgm:prSet presAssocID="{1F0F0780-96B6-45DF-A5C9-95FB82DC4279}" presName="sp" presStyleCnt="0"/>
      <dgm:spPr/>
    </dgm:pt>
    <dgm:pt modelId="{ECE48E6A-24EF-41C9-B95A-51C765D91557}" type="pres">
      <dgm:prSet presAssocID="{141F4A07-8A53-4199-BD1A-F57050CD0E05}" presName="linNode" presStyleCnt="0"/>
      <dgm:spPr/>
    </dgm:pt>
    <dgm:pt modelId="{1B2ED944-11D9-4B9C-B1A6-43F6950F22EA}" type="pres">
      <dgm:prSet presAssocID="{141F4A07-8A53-4199-BD1A-F57050CD0E05}" presName="parentText" presStyleLbl="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749A2D7-072F-4A0E-ABA2-D9CBEFC4487E}" type="pres">
      <dgm:prSet presAssocID="{141F4A07-8A53-4199-BD1A-F57050CD0E05}" presName="descendantText" presStyleLbl="align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085A50A-4671-4618-B6EF-054C636B59EE}" type="pres">
      <dgm:prSet presAssocID="{C69A72C1-09BE-435E-A305-B427507657FE}" presName="sp" presStyleCnt="0"/>
      <dgm:spPr/>
    </dgm:pt>
    <dgm:pt modelId="{2D351532-7D17-493D-97D4-656419C1A8EA}" type="pres">
      <dgm:prSet presAssocID="{8D027FC5-34A8-4F7B-B236-AF799611BF54}" presName="linNode" presStyleCnt="0"/>
      <dgm:spPr/>
    </dgm:pt>
    <dgm:pt modelId="{C4202D84-BB8E-4BEF-BBB6-3CDB4F68E0D4}" type="pres">
      <dgm:prSet presAssocID="{8D027FC5-34A8-4F7B-B236-AF799611BF54}" presName="parentText" presStyleLbl="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5FED535-CBA1-456E-90E7-EE15642AC6C2}" type="pres">
      <dgm:prSet presAssocID="{8D027FC5-34A8-4F7B-B236-AF799611BF54}" presName="descendantText" presStyleLbl="align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A65175E-7273-48AA-A5C2-CBED33D1B389}" type="pres">
      <dgm:prSet presAssocID="{8EDC6B05-5B8A-4E0D-B5A8-700327D5E765}" presName="sp" presStyleCnt="0"/>
      <dgm:spPr/>
    </dgm:pt>
    <dgm:pt modelId="{72793260-464E-4E78-B49F-D4891B184082}" type="pres">
      <dgm:prSet presAssocID="{DEB32DEC-26B5-4F98-9095-4B84A4BE1EB7}" presName="linNode" presStyleCnt="0"/>
      <dgm:spPr/>
    </dgm:pt>
    <dgm:pt modelId="{43E4CEE2-7F63-459C-917C-F6853E868F7F}" type="pres">
      <dgm:prSet presAssocID="{DEB32DEC-26B5-4F98-9095-4B84A4BE1EB7}" presName="parentText" presStyleLbl="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0C01532-27E7-4B97-93BA-1B4AB292CD59}" type="pres">
      <dgm:prSet presAssocID="{DEB32DEC-26B5-4F98-9095-4B84A4BE1EB7}" presName="descendantText" presStyleLbl="align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A037F85-547D-455A-8085-6921648ED109}" type="pres">
      <dgm:prSet presAssocID="{0089971A-7602-4176-BA1C-BD0D1F2BBFE4}" presName="sp" presStyleCnt="0"/>
      <dgm:spPr/>
    </dgm:pt>
    <dgm:pt modelId="{C9EDA359-2693-4238-A5E7-7084FABBEE2C}" type="pres">
      <dgm:prSet presAssocID="{584720E8-FBA0-4923-85F3-2ECEC353EC4D}" presName="linNode" presStyleCnt="0"/>
      <dgm:spPr/>
    </dgm:pt>
    <dgm:pt modelId="{8160E34C-0A84-434F-9EB3-66991D6A0F08}" type="pres">
      <dgm:prSet presAssocID="{584720E8-FBA0-4923-85F3-2ECEC353EC4D}" presName="parentText" presStyleLbl="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58634A6-E69B-4B19-AB57-5336B7951AC2}" type="pres">
      <dgm:prSet presAssocID="{584720E8-FBA0-4923-85F3-2ECEC353EC4D}" presName="descendantText" presStyleLbl="align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7F5E267-AB21-46F6-8F1E-3DAEA75E6ACB}" type="pres">
      <dgm:prSet presAssocID="{3E1F62BE-9CC3-40FD-9BEA-EF0DF45C780F}" presName="sp" presStyleCnt="0"/>
      <dgm:spPr/>
    </dgm:pt>
    <dgm:pt modelId="{3CBA00B0-82CB-42A7-B885-F6BDFB12E4B7}" type="pres">
      <dgm:prSet presAssocID="{0F216871-39E6-41B5-A63C-24BCF5E326A8}" presName="linNode" presStyleCnt="0"/>
      <dgm:spPr/>
    </dgm:pt>
    <dgm:pt modelId="{0DD387D8-45E2-40BA-AFAF-FAD1DAA37C23}" type="pres">
      <dgm:prSet presAssocID="{0F216871-39E6-41B5-A63C-24BCF5E326A8}" presName="parentText" presStyleLbl="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1F7047A-B67A-4BCD-9D59-DCA71F265934}" type="pres">
      <dgm:prSet presAssocID="{0F216871-39E6-41B5-A63C-24BCF5E326A8}" presName="descendantText" presStyleLbl="align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8C9F5C9-8BA4-4471-BDC5-416370C526F2}" type="pres">
      <dgm:prSet presAssocID="{1E4ABF10-E9EE-4EE7-BCEE-E5B247DF462E}" presName="sp" presStyleCnt="0"/>
      <dgm:spPr/>
    </dgm:pt>
    <dgm:pt modelId="{F38A9C68-AA6C-4654-A105-8E1B82C0150F}" type="pres">
      <dgm:prSet presAssocID="{1A7C8493-EC8C-4DB2-A710-1553350F0612}" presName="linNode" presStyleCnt="0"/>
      <dgm:spPr/>
    </dgm:pt>
    <dgm:pt modelId="{817D8B71-46BC-4FC2-9256-0B9331ABAE40}" type="pres">
      <dgm:prSet presAssocID="{1A7C8493-EC8C-4DB2-A710-1553350F0612}" presName="parentText" presStyleLbl="node1" presStyleIdx="7" presStyleCnt="8" custScaleX="100098" custLinFactNeighborY="6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B255E37-B4D0-4ECA-B526-24F6EF0980F3}" type="pres">
      <dgm:prSet presAssocID="{1A7C8493-EC8C-4DB2-A710-1553350F0612}" presName="descendantText" presStyleLbl="alignAccFollowNode1" presStyleIdx="7" presStyleCnt="8" custAng="0" custScaleX="100001" custLinFactNeighborX="8688" custLinFactNeighborY="806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8FAD2B9-1E7D-4682-8185-DF7BD412BF16}" type="presOf" srcId="{6DCCF6D5-840E-44E0-B878-18DB69DC8D66}" destId="{1749A2D7-072F-4A0E-ABA2-D9CBEFC4487E}" srcOrd="0" destOrd="0" presId="urn:microsoft.com/office/officeart/2005/8/layout/vList5"/>
    <dgm:cxn modelId="{1B9D47BE-B5A8-4F56-AF9C-BED4EBA9279F}" srcId="{9BD2891D-ABE4-4ECF-8102-2698F40E8D9E}" destId="{DEB32DEC-26B5-4F98-9095-4B84A4BE1EB7}" srcOrd="4" destOrd="0" parTransId="{9746AFD6-E09D-4AE1-A538-7CC120F8B2F2}" sibTransId="{0089971A-7602-4176-BA1C-BD0D1F2BBFE4}"/>
    <dgm:cxn modelId="{081A7B61-3FDF-4B7A-A7DC-87E72A4C1E49}" type="presOf" srcId="{584720E8-FBA0-4923-85F3-2ECEC353EC4D}" destId="{8160E34C-0A84-434F-9EB3-66991D6A0F08}" srcOrd="0" destOrd="0" presId="urn:microsoft.com/office/officeart/2005/8/layout/vList5"/>
    <dgm:cxn modelId="{D9481760-6877-4B13-B54E-742275A33FAC}" type="presOf" srcId="{8D027FC5-34A8-4F7B-B236-AF799611BF54}" destId="{C4202D84-BB8E-4BEF-BBB6-3CDB4F68E0D4}" srcOrd="0" destOrd="0" presId="urn:microsoft.com/office/officeart/2005/8/layout/vList5"/>
    <dgm:cxn modelId="{E11ED59E-272D-4802-9E56-57064639DDFF}" srcId="{4C7662E8-039E-464B-B604-586EE7B92836}" destId="{BE833D45-D904-4296-847D-C901FB714B0B}" srcOrd="0" destOrd="0" parTransId="{585D8CBB-131C-4FF2-8EDC-F46C5FC8F18F}" sibTransId="{B334545E-21EF-492D-9912-65178CA20266}"/>
    <dgm:cxn modelId="{8DDD8B1B-5028-4C79-B973-294D33A0374E}" srcId="{9BD2891D-ABE4-4ECF-8102-2698F40E8D9E}" destId="{8D027FC5-34A8-4F7B-B236-AF799611BF54}" srcOrd="3" destOrd="0" parTransId="{7A9E215B-5407-4779-A040-7CF5B73469F6}" sibTransId="{8EDC6B05-5B8A-4E0D-B5A8-700327D5E765}"/>
    <dgm:cxn modelId="{2221899C-438A-4B99-9B94-583D53995C26}" type="presOf" srcId="{1A7C8493-EC8C-4DB2-A710-1553350F0612}" destId="{817D8B71-46BC-4FC2-9256-0B9331ABAE40}" srcOrd="0" destOrd="0" presId="urn:microsoft.com/office/officeart/2005/8/layout/vList5"/>
    <dgm:cxn modelId="{DD3AE0F4-DDC7-48CE-8380-483C14312D1B}" type="presOf" srcId="{44CA0287-941A-4357-8137-3D6947D55C4E}" destId="{3B255E37-B4D0-4ECA-B526-24F6EF0980F3}" srcOrd="0" destOrd="0" presId="urn:microsoft.com/office/officeart/2005/8/layout/vList5"/>
    <dgm:cxn modelId="{9BDEC37A-5652-4893-9029-865CE0593B61}" srcId="{9BD2891D-ABE4-4ECF-8102-2698F40E8D9E}" destId="{1A7C8493-EC8C-4DB2-A710-1553350F0612}" srcOrd="7" destOrd="0" parTransId="{DB5D4645-FAF1-417D-A513-F9F118604ECE}" sibTransId="{884DB35F-3237-457C-BE3E-6A5F6EBA334C}"/>
    <dgm:cxn modelId="{E7A0264F-8C8E-48DF-9288-9DB98BCA1DD9}" srcId="{9BD2891D-ABE4-4ECF-8102-2698F40E8D9E}" destId="{141F4A07-8A53-4199-BD1A-F57050CD0E05}" srcOrd="2" destOrd="0" parTransId="{187DBB1A-8F53-4C8B-A975-FCD3DA60246A}" sibTransId="{C69A72C1-09BE-435E-A305-B427507657FE}"/>
    <dgm:cxn modelId="{26FA9843-781E-4259-8FD5-7B63CE1D1936}" srcId="{CBA10ACA-403A-4AF6-8429-544FC76099CF}" destId="{F6AC7181-0A76-4ABC-9B12-7B5ED779AA40}" srcOrd="0" destOrd="0" parTransId="{037F6490-415C-467A-B9D4-008549AC6723}" sibTransId="{7D83C09B-AA73-4FAE-A6F5-05EAADC90B8A}"/>
    <dgm:cxn modelId="{E6BB7F0F-A3FB-4371-A4C9-E84A80351322}" type="presOf" srcId="{A967EC48-656E-4BE5-B64C-74BED1DA09D3}" destId="{65FED535-CBA1-456E-90E7-EE15642AC6C2}" srcOrd="0" destOrd="0" presId="urn:microsoft.com/office/officeart/2005/8/layout/vList5"/>
    <dgm:cxn modelId="{D8E0D512-E11A-4C9C-A969-D24D033A5D22}" srcId="{9BD2891D-ABE4-4ECF-8102-2698F40E8D9E}" destId="{0F216871-39E6-41B5-A63C-24BCF5E326A8}" srcOrd="6" destOrd="0" parTransId="{19234BB4-DA92-43B3-9AA6-CE6BB58CBE25}" sibTransId="{1E4ABF10-E9EE-4EE7-BCEE-E5B247DF462E}"/>
    <dgm:cxn modelId="{7640CE6A-DC3D-415C-B9BF-C3FB4AC5CFFD}" type="presOf" srcId="{C4F88EBF-CAE5-46FC-98EC-DDE77BF3A766}" destId="{31F7047A-B67A-4BCD-9D59-DCA71F265934}" srcOrd="0" destOrd="0" presId="urn:microsoft.com/office/officeart/2005/8/layout/vList5"/>
    <dgm:cxn modelId="{CA853427-6298-44DF-8C3F-AA2A6364E037}" type="presOf" srcId="{4C7662E8-039E-464B-B604-586EE7B92836}" destId="{5D96084D-1249-4F6A-B66E-55A18E10192B}" srcOrd="0" destOrd="0" presId="urn:microsoft.com/office/officeart/2005/8/layout/vList5"/>
    <dgm:cxn modelId="{10F5D297-4DB5-4D35-B2C0-DAC7BA86FB2A}" srcId="{DEB32DEC-26B5-4F98-9095-4B84A4BE1EB7}" destId="{E1C161B3-3D27-4886-9C8A-34F8E5E6B26E}" srcOrd="0" destOrd="0" parTransId="{1DBEEFBE-41FF-4308-B9C5-09FA866DEA8D}" sibTransId="{5BF2B12E-5B97-4902-BF83-A4C5947CCDD1}"/>
    <dgm:cxn modelId="{7C7D9661-A550-4EC5-9AA5-0FCE278EA73A}" srcId="{141F4A07-8A53-4199-BD1A-F57050CD0E05}" destId="{6DCCF6D5-840E-44E0-B878-18DB69DC8D66}" srcOrd="0" destOrd="0" parTransId="{E9CFDB61-4782-411B-AD54-A4E486AF93BF}" sibTransId="{99A69ED3-8D43-4EA0-85D9-270501B5990D}"/>
    <dgm:cxn modelId="{4BC57BB5-E1AD-4972-8943-B703C679D073}" type="presOf" srcId="{CBA10ACA-403A-4AF6-8429-544FC76099CF}" destId="{65A9EB71-3E51-4E02-AE0B-C83A64885450}" srcOrd="0" destOrd="0" presId="urn:microsoft.com/office/officeart/2005/8/layout/vList5"/>
    <dgm:cxn modelId="{79FA03EF-C986-4775-A4F8-43E59D7DFEF2}" srcId="{584720E8-FBA0-4923-85F3-2ECEC353EC4D}" destId="{929D4D0F-90CB-4946-BE79-3FC9D4579D33}" srcOrd="0" destOrd="0" parTransId="{5FD7AB60-660B-49E5-8671-632D267466C1}" sibTransId="{C9EC852E-D054-4CC8-9BE6-18C10D599772}"/>
    <dgm:cxn modelId="{BF13C110-8019-4DD1-86B6-ABE15E0378E2}" type="presOf" srcId="{DEB32DEC-26B5-4F98-9095-4B84A4BE1EB7}" destId="{43E4CEE2-7F63-459C-917C-F6853E868F7F}" srcOrd="0" destOrd="0" presId="urn:microsoft.com/office/officeart/2005/8/layout/vList5"/>
    <dgm:cxn modelId="{0766E3E5-5EEB-42FD-A01D-E3FBB2B66C7C}" srcId="{0F216871-39E6-41B5-A63C-24BCF5E326A8}" destId="{C4F88EBF-CAE5-46FC-98EC-DDE77BF3A766}" srcOrd="0" destOrd="0" parTransId="{4093FD7C-9025-4DA7-9BEF-431075CB14F5}" sibTransId="{14D823BC-1908-4EF9-8681-BBF45B5956D0}"/>
    <dgm:cxn modelId="{6AA364B0-74B2-4725-829C-568298ECF11E}" type="presOf" srcId="{141F4A07-8A53-4199-BD1A-F57050CD0E05}" destId="{1B2ED944-11D9-4B9C-B1A6-43F6950F22EA}" srcOrd="0" destOrd="0" presId="urn:microsoft.com/office/officeart/2005/8/layout/vList5"/>
    <dgm:cxn modelId="{140EB042-6515-4058-B50D-970D84331A65}" srcId="{9BD2891D-ABE4-4ECF-8102-2698F40E8D9E}" destId="{584720E8-FBA0-4923-85F3-2ECEC353EC4D}" srcOrd="5" destOrd="0" parTransId="{6CB7AD35-DCA3-4062-8831-CB720031FFBC}" sibTransId="{3E1F62BE-9CC3-40FD-9BEA-EF0DF45C780F}"/>
    <dgm:cxn modelId="{273713A2-671B-4241-A834-A2E028945CAD}" srcId="{8D027FC5-34A8-4F7B-B236-AF799611BF54}" destId="{A967EC48-656E-4BE5-B64C-74BED1DA09D3}" srcOrd="0" destOrd="0" parTransId="{A52E5DB4-0B93-4073-B970-AAAF7E08EF8B}" sibTransId="{0B7CFD27-3FE9-412B-B370-E698487C8FA6}"/>
    <dgm:cxn modelId="{AFB878F3-D056-4BFB-851B-C1B22DF2126E}" type="presOf" srcId="{929D4D0F-90CB-4946-BE79-3FC9D4579D33}" destId="{858634A6-E69B-4B19-AB57-5336B7951AC2}" srcOrd="0" destOrd="0" presId="urn:microsoft.com/office/officeart/2005/8/layout/vList5"/>
    <dgm:cxn modelId="{1B76374F-71B8-440D-9170-5EB6B97DBCEE}" type="presOf" srcId="{F6AC7181-0A76-4ABC-9B12-7B5ED779AA40}" destId="{5B3E7B03-E208-486C-9E66-5E5D538A949F}" srcOrd="0" destOrd="0" presId="urn:microsoft.com/office/officeart/2005/8/layout/vList5"/>
    <dgm:cxn modelId="{8B418201-5303-47BE-A184-530343B7BA65}" srcId="{9BD2891D-ABE4-4ECF-8102-2698F40E8D9E}" destId="{4C7662E8-039E-464B-B604-586EE7B92836}" srcOrd="0" destOrd="0" parTransId="{04B230B9-E6C1-4130-9536-5CDFC4B355F4}" sibTransId="{026DA3EC-60C6-40E5-8BB5-D0C9FB1D327E}"/>
    <dgm:cxn modelId="{91B70B66-C7B6-4DEE-B0B0-C1AA534FF7B8}" type="presOf" srcId="{BE833D45-D904-4296-847D-C901FB714B0B}" destId="{35DF39BB-13DA-4ECD-9FD3-8D07C3A675D1}" srcOrd="0" destOrd="0" presId="urn:microsoft.com/office/officeart/2005/8/layout/vList5"/>
    <dgm:cxn modelId="{1EE7149B-76EC-4791-BD12-FBA3B856C893}" type="presOf" srcId="{0F216871-39E6-41B5-A63C-24BCF5E326A8}" destId="{0DD387D8-45E2-40BA-AFAF-FAD1DAA37C23}" srcOrd="0" destOrd="0" presId="urn:microsoft.com/office/officeart/2005/8/layout/vList5"/>
    <dgm:cxn modelId="{6A5F8DC0-C647-4193-9133-AD82951DD26A}" type="presOf" srcId="{9BD2891D-ABE4-4ECF-8102-2698F40E8D9E}" destId="{17C5821E-E94E-4A9A-9693-162FDABB40B3}" srcOrd="0" destOrd="0" presId="urn:microsoft.com/office/officeart/2005/8/layout/vList5"/>
    <dgm:cxn modelId="{D841EF4A-C71C-4FF9-BF77-D7DD9718F0FB}" type="presOf" srcId="{E1C161B3-3D27-4886-9C8A-34F8E5E6B26E}" destId="{70C01532-27E7-4B97-93BA-1B4AB292CD59}" srcOrd="0" destOrd="0" presId="urn:microsoft.com/office/officeart/2005/8/layout/vList5"/>
    <dgm:cxn modelId="{48A58D54-5BE7-4D33-9129-EE90688B577E}" srcId="{1A7C8493-EC8C-4DB2-A710-1553350F0612}" destId="{44CA0287-941A-4357-8137-3D6947D55C4E}" srcOrd="0" destOrd="0" parTransId="{5D153211-DB18-49B6-A5F8-9CD4781E3DE6}" sibTransId="{3DC7903F-8411-429A-B84E-80D6996BC69D}"/>
    <dgm:cxn modelId="{AEDED851-9BA7-4972-9482-EEDC61515BF0}" srcId="{9BD2891D-ABE4-4ECF-8102-2698F40E8D9E}" destId="{CBA10ACA-403A-4AF6-8429-544FC76099CF}" srcOrd="1" destOrd="0" parTransId="{DC8092CE-D560-414C-B1D1-3C8D9A3DA7D9}" sibTransId="{1F0F0780-96B6-45DF-A5C9-95FB82DC4279}"/>
    <dgm:cxn modelId="{9927F048-3BB5-4796-AF1D-18DB60B8FAF6}" type="presParOf" srcId="{17C5821E-E94E-4A9A-9693-162FDABB40B3}" destId="{8823135E-566F-41A9-B35E-4FB3B4453F2F}" srcOrd="0" destOrd="0" presId="urn:microsoft.com/office/officeart/2005/8/layout/vList5"/>
    <dgm:cxn modelId="{AC49AB66-F7F6-44C4-A744-8A5CF7EFB30B}" type="presParOf" srcId="{8823135E-566F-41A9-B35E-4FB3B4453F2F}" destId="{5D96084D-1249-4F6A-B66E-55A18E10192B}" srcOrd="0" destOrd="0" presId="urn:microsoft.com/office/officeart/2005/8/layout/vList5"/>
    <dgm:cxn modelId="{E3BADDFB-3D27-4896-BDA7-8B1943F6F696}" type="presParOf" srcId="{8823135E-566F-41A9-B35E-4FB3B4453F2F}" destId="{35DF39BB-13DA-4ECD-9FD3-8D07C3A675D1}" srcOrd="1" destOrd="0" presId="urn:microsoft.com/office/officeart/2005/8/layout/vList5"/>
    <dgm:cxn modelId="{C4EDD8C9-274B-42C0-988F-1F9C09F7EE34}" type="presParOf" srcId="{17C5821E-E94E-4A9A-9693-162FDABB40B3}" destId="{36B8CFC0-EC0C-4129-A311-C85F1115B2C7}" srcOrd="1" destOrd="0" presId="urn:microsoft.com/office/officeart/2005/8/layout/vList5"/>
    <dgm:cxn modelId="{ABBC7BC2-AB7C-413F-B23C-5E2394EA0E42}" type="presParOf" srcId="{17C5821E-E94E-4A9A-9693-162FDABB40B3}" destId="{A01EB5E9-29A4-42D0-9D2F-3E2E9B480F6B}" srcOrd="2" destOrd="0" presId="urn:microsoft.com/office/officeart/2005/8/layout/vList5"/>
    <dgm:cxn modelId="{9E290699-B548-43BD-8631-70B675A1855E}" type="presParOf" srcId="{A01EB5E9-29A4-42D0-9D2F-3E2E9B480F6B}" destId="{65A9EB71-3E51-4E02-AE0B-C83A64885450}" srcOrd="0" destOrd="0" presId="urn:microsoft.com/office/officeart/2005/8/layout/vList5"/>
    <dgm:cxn modelId="{406052E1-B24C-476A-9E04-59C040D6957D}" type="presParOf" srcId="{A01EB5E9-29A4-42D0-9D2F-3E2E9B480F6B}" destId="{5B3E7B03-E208-486C-9E66-5E5D538A949F}" srcOrd="1" destOrd="0" presId="urn:microsoft.com/office/officeart/2005/8/layout/vList5"/>
    <dgm:cxn modelId="{C1CE8C7D-1BC3-4D8F-9A3C-424E7212FB9A}" type="presParOf" srcId="{17C5821E-E94E-4A9A-9693-162FDABB40B3}" destId="{23371047-AE93-4360-9D8F-44E78B1F738C}" srcOrd="3" destOrd="0" presId="urn:microsoft.com/office/officeart/2005/8/layout/vList5"/>
    <dgm:cxn modelId="{78E71EC3-BC03-4011-B73F-A610A291D521}" type="presParOf" srcId="{17C5821E-E94E-4A9A-9693-162FDABB40B3}" destId="{ECE48E6A-24EF-41C9-B95A-51C765D91557}" srcOrd="4" destOrd="0" presId="urn:microsoft.com/office/officeart/2005/8/layout/vList5"/>
    <dgm:cxn modelId="{ACA42694-F76F-4254-9549-2CEA708B3E99}" type="presParOf" srcId="{ECE48E6A-24EF-41C9-B95A-51C765D91557}" destId="{1B2ED944-11D9-4B9C-B1A6-43F6950F22EA}" srcOrd="0" destOrd="0" presId="urn:microsoft.com/office/officeart/2005/8/layout/vList5"/>
    <dgm:cxn modelId="{CBCE2FC7-D73D-4AAD-8E31-5508188A1BFF}" type="presParOf" srcId="{ECE48E6A-24EF-41C9-B95A-51C765D91557}" destId="{1749A2D7-072F-4A0E-ABA2-D9CBEFC4487E}" srcOrd="1" destOrd="0" presId="urn:microsoft.com/office/officeart/2005/8/layout/vList5"/>
    <dgm:cxn modelId="{925E5FF8-41A6-4B41-9D1D-A718424F5133}" type="presParOf" srcId="{17C5821E-E94E-4A9A-9693-162FDABB40B3}" destId="{C085A50A-4671-4618-B6EF-054C636B59EE}" srcOrd="5" destOrd="0" presId="urn:microsoft.com/office/officeart/2005/8/layout/vList5"/>
    <dgm:cxn modelId="{095A27EE-C0FE-491A-9205-8FB3A79907D1}" type="presParOf" srcId="{17C5821E-E94E-4A9A-9693-162FDABB40B3}" destId="{2D351532-7D17-493D-97D4-656419C1A8EA}" srcOrd="6" destOrd="0" presId="urn:microsoft.com/office/officeart/2005/8/layout/vList5"/>
    <dgm:cxn modelId="{8F442665-34A4-402C-9272-C3CCE80B04E5}" type="presParOf" srcId="{2D351532-7D17-493D-97D4-656419C1A8EA}" destId="{C4202D84-BB8E-4BEF-BBB6-3CDB4F68E0D4}" srcOrd="0" destOrd="0" presId="urn:microsoft.com/office/officeart/2005/8/layout/vList5"/>
    <dgm:cxn modelId="{A081C35A-084C-4A90-9DE7-195D6A60D7B1}" type="presParOf" srcId="{2D351532-7D17-493D-97D4-656419C1A8EA}" destId="{65FED535-CBA1-456E-90E7-EE15642AC6C2}" srcOrd="1" destOrd="0" presId="urn:microsoft.com/office/officeart/2005/8/layout/vList5"/>
    <dgm:cxn modelId="{114312EC-A060-47F6-9388-D9424517FEC2}" type="presParOf" srcId="{17C5821E-E94E-4A9A-9693-162FDABB40B3}" destId="{EA65175E-7273-48AA-A5C2-CBED33D1B389}" srcOrd="7" destOrd="0" presId="urn:microsoft.com/office/officeart/2005/8/layout/vList5"/>
    <dgm:cxn modelId="{013D96A3-5456-4540-8E18-1E610DCC80DE}" type="presParOf" srcId="{17C5821E-E94E-4A9A-9693-162FDABB40B3}" destId="{72793260-464E-4E78-B49F-D4891B184082}" srcOrd="8" destOrd="0" presId="urn:microsoft.com/office/officeart/2005/8/layout/vList5"/>
    <dgm:cxn modelId="{BA1C2D00-CCCE-4DE1-8D3C-DC21AA465CE4}" type="presParOf" srcId="{72793260-464E-4E78-B49F-D4891B184082}" destId="{43E4CEE2-7F63-459C-917C-F6853E868F7F}" srcOrd="0" destOrd="0" presId="urn:microsoft.com/office/officeart/2005/8/layout/vList5"/>
    <dgm:cxn modelId="{0A5DF9EF-B7E9-44ED-9613-A9D40A0EB66C}" type="presParOf" srcId="{72793260-464E-4E78-B49F-D4891B184082}" destId="{70C01532-27E7-4B97-93BA-1B4AB292CD59}" srcOrd="1" destOrd="0" presId="urn:microsoft.com/office/officeart/2005/8/layout/vList5"/>
    <dgm:cxn modelId="{3CDEFEEA-33DD-423B-A813-EC6E999E9CE6}" type="presParOf" srcId="{17C5821E-E94E-4A9A-9693-162FDABB40B3}" destId="{DA037F85-547D-455A-8085-6921648ED109}" srcOrd="9" destOrd="0" presId="urn:microsoft.com/office/officeart/2005/8/layout/vList5"/>
    <dgm:cxn modelId="{AA630F71-0409-4D1A-9779-EB089F3FBBA4}" type="presParOf" srcId="{17C5821E-E94E-4A9A-9693-162FDABB40B3}" destId="{C9EDA359-2693-4238-A5E7-7084FABBEE2C}" srcOrd="10" destOrd="0" presId="urn:microsoft.com/office/officeart/2005/8/layout/vList5"/>
    <dgm:cxn modelId="{323CFDD9-C9F9-469C-9539-98AD5559B114}" type="presParOf" srcId="{C9EDA359-2693-4238-A5E7-7084FABBEE2C}" destId="{8160E34C-0A84-434F-9EB3-66991D6A0F08}" srcOrd="0" destOrd="0" presId="urn:microsoft.com/office/officeart/2005/8/layout/vList5"/>
    <dgm:cxn modelId="{AF8A534C-733E-48E9-9261-5217565A0FEC}" type="presParOf" srcId="{C9EDA359-2693-4238-A5E7-7084FABBEE2C}" destId="{858634A6-E69B-4B19-AB57-5336B7951AC2}" srcOrd="1" destOrd="0" presId="urn:microsoft.com/office/officeart/2005/8/layout/vList5"/>
    <dgm:cxn modelId="{1EDC2A05-D771-4449-B3A5-9E7995EC682C}" type="presParOf" srcId="{17C5821E-E94E-4A9A-9693-162FDABB40B3}" destId="{67F5E267-AB21-46F6-8F1E-3DAEA75E6ACB}" srcOrd="11" destOrd="0" presId="urn:microsoft.com/office/officeart/2005/8/layout/vList5"/>
    <dgm:cxn modelId="{820EAD9C-6279-4E6F-BFDF-0C077B6A7C81}" type="presParOf" srcId="{17C5821E-E94E-4A9A-9693-162FDABB40B3}" destId="{3CBA00B0-82CB-42A7-B885-F6BDFB12E4B7}" srcOrd="12" destOrd="0" presId="urn:microsoft.com/office/officeart/2005/8/layout/vList5"/>
    <dgm:cxn modelId="{7B94589A-744A-4008-B143-6501E6FE55F3}" type="presParOf" srcId="{3CBA00B0-82CB-42A7-B885-F6BDFB12E4B7}" destId="{0DD387D8-45E2-40BA-AFAF-FAD1DAA37C23}" srcOrd="0" destOrd="0" presId="urn:microsoft.com/office/officeart/2005/8/layout/vList5"/>
    <dgm:cxn modelId="{2B74BF94-8D8F-458B-88B0-FF49B3D29D1B}" type="presParOf" srcId="{3CBA00B0-82CB-42A7-B885-F6BDFB12E4B7}" destId="{31F7047A-B67A-4BCD-9D59-DCA71F265934}" srcOrd="1" destOrd="0" presId="urn:microsoft.com/office/officeart/2005/8/layout/vList5"/>
    <dgm:cxn modelId="{F976B49B-1F47-4700-8CE2-84A5B09BC9ED}" type="presParOf" srcId="{17C5821E-E94E-4A9A-9693-162FDABB40B3}" destId="{D8C9F5C9-8BA4-4471-BDC5-416370C526F2}" srcOrd="13" destOrd="0" presId="urn:microsoft.com/office/officeart/2005/8/layout/vList5"/>
    <dgm:cxn modelId="{8693D3E3-F60D-4A4A-9ED0-8A48CEFDDE4F}" type="presParOf" srcId="{17C5821E-E94E-4A9A-9693-162FDABB40B3}" destId="{F38A9C68-AA6C-4654-A105-8E1B82C0150F}" srcOrd="14" destOrd="0" presId="urn:microsoft.com/office/officeart/2005/8/layout/vList5"/>
    <dgm:cxn modelId="{1E017F23-A10F-4264-8E85-FEC653B07E6A}" type="presParOf" srcId="{F38A9C68-AA6C-4654-A105-8E1B82C0150F}" destId="{817D8B71-46BC-4FC2-9256-0B9331ABAE40}" srcOrd="0" destOrd="0" presId="urn:microsoft.com/office/officeart/2005/8/layout/vList5"/>
    <dgm:cxn modelId="{6C8F599E-1ECB-4EC7-AE38-2599AD864F41}" type="presParOf" srcId="{F38A9C68-AA6C-4654-A105-8E1B82C0150F}" destId="{3B255E37-B4D0-4ECA-B526-24F6EF0980F3}" srcOrd="1" destOrd="0" presId="urn:microsoft.com/office/officeart/2005/8/layout/vList5"/>
  </dgm:cxnLst>
  <dgm:bg>
    <a:effectLst>
      <a:glow rad="228600">
        <a:schemeClr val="accent1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DF39BB-13DA-4ECD-9FD3-8D07C3A675D1}">
      <dsp:nvSpPr>
        <dsp:cNvPr id="0" name=""/>
        <dsp:cNvSpPr/>
      </dsp:nvSpPr>
      <dsp:spPr>
        <a:xfrm rot="5400000">
          <a:off x="8037134" y="-3578672"/>
          <a:ext cx="521656" cy="780984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300" kern="1200" dirty="0" smtClean="0"/>
            <a:t>TETO FEDERAL – MÉDIA E ALTA COMPLEXIDADE (MAC)</a:t>
          </a:r>
          <a:endParaRPr lang="pt-BR" sz="2300" kern="1200" dirty="0"/>
        </a:p>
      </dsp:txBody>
      <dsp:txXfrm rot="-5400000">
        <a:off x="4393039" y="90888"/>
        <a:ext cx="7784382" cy="470726"/>
      </dsp:txXfrm>
    </dsp:sp>
    <dsp:sp modelId="{5D96084D-1249-4F6A-B66E-55A18E10192B}">
      <dsp:nvSpPr>
        <dsp:cNvPr id="0" name=""/>
        <dsp:cNvSpPr/>
      </dsp:nvSpPr>
      <dsp:spPr>
        <a:xfrm>
          <a:off x="0" y="216"/>
          <a:ext cx="4393038" cy="6520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kern="1200" dirty="0" smtClean="0"/>
            <a:t>R$     220.000,00</a:t>
          </a:r>
          <a:endParaRPr lang="pt-BR" sz="3500" kern="1200" dirty="0"/>
        </a:p>
      </dsp:txBody>
      <dsp:txXfrm>
        <a:off x="31831" y="32047"/>
        <a:ext cx="4329376" cy="588408"/>
      </dsp:txXfrm>
    </dsp:sp>
    <dsp:sp modelId="{5B3E7B03-E208-486C-9E66-5E5D538A949F}">
      <dsp:nvSpPr>
        <dsp:cNvPr id="0" name=""/>
        <dsp:cNvSpPr/>
      </dsp:nvSpPr>
      <dsp:spPr>
        <a:xfrm rot="5400000">
          <a:off x="8037134" y="-2893997"/>
          <a:ext cx="521656" cy="780984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300" kern="1200" dirty="0" smtClean="0"/>
            <a:t>TETO FEDERAL – REDE URGÊNCIA E EMERGÊNCIA (RUE)</a:t>
          </a:r>
          <a:endParaRPr lang="pt-BR" sz="2300" kern="1200" dirty="0"/>
        </a:p>
      </dsp:txBody>
      <dsp:txXfrm rot="-5400000">
        <a:off x="4393039" y="775563"/>
        <a:ext cx="7784382" cy="470726"/>
      </dsp:txXfrm>
    </dsp:sp>
    <dsp:sp modelId="{65A9EB71-3E51-4E02-AE0B-C83A64885450}">
      <dsp:nvSpPr>
        <dsp:cNvPr id="0" name=""/>
        <dsp:cNvSpPr/>
      </dsp:nvSpPr>
      <dsp:spPr>
        <a:xfrm>
          <a:off x="0" y="684890"/>
          <a:ext cx="4393038" cy="6520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kern="1200" dirty="0" smtClean="0"/>
            <a:t>R$     146.537,50</a:t>
          </a:r>
          <a:endParaRPr lang="pt-BR" sz="3500" kern="1200" dirty="0"/>
        </a:p>
      </dsp:txBody>
      <dsp:txXfrm>
        <a:off x="31831" y="716721"/>
        <a:ext cx="4329376" cy="588408"/>
      </dsp:txXfrm>
    </dsp:sp>
    <dsp:sp modelId="{1749A2D7-072F-4A0E-ABA2-D9CBEFC4487E}">
      <dsp:nvSpPr>
        <dsp:cNvPr id="0" name=""/>
        <dsp:cNvSpPr/>
      </dsp:nvSpPr>
      <dsp:spPr>
        <a:xfrm rot="5400000">
          <a:off x="8037134" y="-2209323"/>
          <a:ext cx="521656" cy="780984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300" kern="1200" dirty="0" smtClean="0"/>
            <a:t>SECRETARIA DE ESTADO DE SAÚDE (SES MS)</a:t>
          </a:r>
          <a:endParaRPr lang="pt-BR" sz="2300" kern="1200" dirty="0"/>
        </a:p>
      </dsp:txBody>
      <dsp:txXfrm rot="-5400000">
        <a:off x="4393039" y="1460237"/>
        <a:ext cx="7784382" cy="470726"/>
      </dsp:txXfrm>
    </dsp:sp>
    <dsp:sp modelId="{1B2ED944-11D9-4B9C-B1A6-43F6950F22EA}">
      <dsp:nvSpPr>
        <dsp:cNvPr id="0" name=""/>
        <dsp:cNvSpPr/>
      </dsp:nvSpPr>
      <dsp:spPr>
        <a:xfrm>
          <a:off x="0" y="1369564"/>
          <a:ext cx="4393038" cy="6520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kern="1200" dirty="0" smtClean="0"/>
            <a:t>R$      440.000,00</a:t>
          </a:r>
          <a:endParaRPr lang="pt-BR" sz="3500" kern="1200" dirty="0"/>
        </a:p>
      </dsp:txBody>
      <dsp:txXfrm>
        <a:off x="31831" y="1401395"/>
        <a:ext cx="4329376" cy="588408"/>
      </dsp:txXfrm>
    </dsp:sp>
    <dsp:sp modelId="{65FED535-CBA1-456E-90E7-EE15642AC6C2}">
      <dsp:nvSpPr>
        <dsp:cNvPr id="0" name=""/>
        <dsp:cNvSpPr/>
      </dsp:nvSpPr>
      <dsp:spPr>
        <a:xfrm rot="5400000">
          <a:off x="8037134" y="-1524648"/>
          <a:ext cx="521656" cy="780984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300" kern="1200" dirty="0" smtClean="0"/>
            <a:t>SECRETARIA DE ESTADO DE SAÚDE UTI (SES MS)</a:t>
          </a:r>
          <a:endParaRPr lang="pt-BR" sz="2300" kern="1200" dirty="0"/>
        </a:p>
      </dsp:txBody>
      <dsp:txXfrm rot="-5400000">
        <a:off x="4393039" y="2144912"/>
        <a:ext cx="7784382" cy="470726"/>
      </dsp:txXfrm>
    </dsp:sp>
    <dsp:sp modelId="{C4202D84-BB8E-4BEF-BBB6-3CDB4F68E0D4}">
      <dsp:nvSpPr>
        <dsp:cNvPr id="0" name=""/>
        <dsp:cNvSpPr/>
      </dsp:nvSpPr>
      <dsp:spPr>
        <a:xfrm>
          <a:off x="0" y="2054239"/>
          <a:ext cx="4393038" cy="6520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kern="1200" dirty="0" smtClean="0"/>
            <a:t>R$      426.000,00</a:t>
          </a:r>
          <a:endParaRPr lang="pt-BR" sz="3500" kern="1200" dirty="0"/>
        </a:p>
      </dsp:txBody>
      <dsp:txXfrm>
        <a:off x="31831" y="2086070"/>
        <a:ext cx="4329376" cy="588408"/>
      </dsp:txXfrm>
    </dsp:sp>
    <dsp:sp modelId="{70C01532-27E7-4B97-93BA-1B4AB292CD59}">
      <dsp:nvSpPr>
        <dsp:cNvPr id="0" name=""/>
        <dsp:cNvSpPr/>
      </dsp:nvSpPr>
      <dsp:spPr>
        <a:xfrm rot="5400000">
          <a:off x="8037134" y="-839974"/>
          <a:ext cx="521656" cy="780984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300" kern="1200" dirty="0" smtClean="0"/>
            <a:t>SECRETARIA DE ESTADO DE SAÚDE / MUNIC BATAYPORÃ</a:t>
          </a:r>
          <a:endParaRPr lang="pt-BR" sz="2300" kern="1200" dirty="0"/>
        </a:p>
      </dsp:txBody>
      <dsp:txXfrm rot="-5400000">
        <a:off x="4393039" y="2829586"/>
        <a:ext cx="7784382" cy="470726"/>
      </dsp:txXfrm>
    </dsp:sp>
    <dsp:sp modelId="{43E4CEE2-7F63-459C-917C-F6853E868F7F}">
      <dsp:nvSpPr>
        <dsp:cNvPr id="0" name=""/>
        <dsp:cNvSpPr/>
      </dsp:nvSpPr>
      <dsp:spPr>
        <a:xfrm>
          <a:off x="0" y="2738913"/>
          <a:ext cx="4393038" cy="6520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kern="1200" dirty="0" smtClean="0"/>
            <a:t>R$        30.835,88</a:t>
          </a:r>
          <a:endParaRPr lang="pt-BR" sz="3500" kern="1200" dirty="0"/>
        </a:p>
      </dsp:txBody>
      <dsp:txXfrm>
        <a:off x="31831" y="2770744"/>
        <a:ext cx="4329376" cy="588408"/>
      </dsp:txXfrm>
    </dsp:sp>
    <dsp:sp modelId="{858634A6-E69B-4B19-AB57-5336B7951AC2}">
      <dsp:nvSpPr>
        <dsp:cNvPr id="0" name=""/>
        <dsp:cNvSpPr/>
      </dsp:nvSpPr>
      <dsp:spPr>
        <a:xfrm rot="5400000">
          <a:off x="8037134" y="-155299"/>
          <a:ext cx="521656" cy="780984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300" kern="1200" dirty="0" smtClean="0"/>
            <a:t>FUNDO MUNCIPAL DE SAÚDE NOVA ANDRADINA</a:t>
          </a:r>
          <a:endParaRPr lang="pt-BR" sz="2300" kern="1200" dirty="0"/>
        </a:p>
      </dsp:txBody>
      <dsp:txXfrm rot="-5400000">
        <a:off x="4393039" y="3514261"/>
        <a:ext cx="7784382" cy="470726"/>
      </dsp:txXfrm>
    </dsp:sp>
    <dsp:sp modelId="{8160E34C-0A84-434F-9EB3-66991D6A0F08}">
      <dsp:nvSpPr>
        <dsp:cNvPr id="0" name=""/>
        <dsp:cNvSpPr/>
      </dsp:nvSpPr>
      <dsp:spPr>
        <a:xfrm>
          <a:off x="0" y="3423588"/>
          <a:ext cx="4393038" cy="6520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kern="1200" dirty="0" smtClean="0"/>
            <a:t>R$      425.000,00</a:t>
          </a:r>
          <a:endParaRPr lang="pt-BR" sz="3500" kern="1200" dirty="0"/>
        </a:p>
      </dsp:txBody>
      <dsp:txXfrm>
        <a:off x="31831" y="3455419"/>
        <a:ext cx="4329376" cy="588408"/>
      </dsp:txXfrm>
    </dsp:sp>
    <dsp:sp modelId="{31F7047A-B67A-4BCD-9D59-DCA71F265934}">
      <dsp:nvSpPr>
        <dsp:cNvPr id="0" name=""/>
        <dsp:cNvSpPr/>
      </dsp:nvSpPr>
      <dsp:spPr>
        <a:xfrm rot="5400000">
          <a:off x="8037134" y="529374"/>
          <a:ext cx="521656" cy="780984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300" kern="1200" dirty="0" smtClean="0"/>
            <a:t>MUNICIPIOS DA MICRORREGIÃO DE NOVA ANDRADINA</a:t>
          </a:r>
          <a:endParaRPr lang="pt-BR" sz="2300" kern="1200" dirty="0"/>
        </a:p>
      </dsp:txBody>
      <dsp:txXfrm rot="-5400000">
        <a:off x="4393039" y="4198935"/>
        <a:ext cx="7784382" cy="470726"/>
      </dsp:txXfrm>
    </dsp:sp>
    <dsp:sp modelId="{0DD387D8-45E2-40BA-AFAF-FAD1DAA37C23}">
      <dsp:nvSpPr>
        <dsp:cNvPr id="0" name=""/>
        <dsp:cNvSpPr/>
      </dsp:nvSpPr>
      <dsp:spPr>
        <a:xfrm>
          <a:off x="0" y="4108262"/>
          <a:ext cx="4393038" cy="6520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kern="1200" dirty="0" smtClean="0"/>
            <a:t>R$        60.000,00</a:t>
          </a:r>
          <a:endParaRPr lang="pt-BR" sz="3500" kern="1200" dirty="0"/>
        </a:p>
      </dsp:txBody>
      <dsp:txXfrm>
        <a:off x="31831" y="4140093"/>
        <a:ext cx="4329376" cy="588408"/>
      </dsp:txXfrm>
    </dsp:sp>
    <dsp:sp modelId="{3B255E37-B4D0-4ECA-B526-24F6EF0980F3}">
      <dsp:nvSpPr>
        <dsp:cNvPr id="0" name=""/>
        <dsp:cNvSpPr/>
      </dsp:nvSpPr>
      <dsp:spPr>
        <a:xfrm rot="5400000">
          <a:off x="8040908" y="1259868"/>
          <a:ext cx="521656" cy="780229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300" kern="1200" dirty="0" smtClean="0"/>
            <a:t>TOTAL MENSAL DE REPASSES CONTRATUALIZADOS</a:t>
          </a:r>
          <a:endParaRPr lang="pt-BR" sz="2300" kern="1200" dirty="0"/>
        </a:p>
      </dsp:txBody>
      <dsp:txXfrm rot="-5400000">
        <a:off x="4400588" y="4925654"/>
        <a:ext cx="7776833" cy="470726"/>
      </dsp:txXfrm>
    </dsp:sp>
    <dsp:sp modelId="{817D8B71-46BC-4FC2-9256-0B9331ABAE40}">
      <dsp:nvSpPr>
        <dsp:cNvPr id="0" name=""/>
        <dsp:cNvSpPr/>
      </dsp:nvSpPr>
      <dsp:spPr>
        <a:xfrm>
          <a:off x="0" y="4793153"/>
          <a:ext cx="4393049" cy="6520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kern="1200" dirty="0" smtClean="0"/>
            <a:t>R$  1.748.373,38</a:t>
          </a:r>
          <a:endParaRPr lang="pt-BR" sz="3500" kern="1200" dirty="0"/>
        </a:p>
      </dsp:txBody>
      <dsp:txXfrm>
        <a:off x="31831" y="4824984"/>
        <a:ext cx="4329387" cy="5884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D8E50C2-1CE0-4F3C-A6E7-CA9983214929}" type="datetime1">
              <a:rPr lang="pt-BR" smtClean="0"/>
              <a:t>26/06/2018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E861E8E-D392-497B-BB21-122DD7C27CF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31D3E08-CF38-4889-B304-D78E4DAD96A1}" type="datetime1">
              <a:rPr lang="pt-BR" smtClean="0"/>
              <a:t>26/06/2018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dirty="0" smtClean="0"/>
              <a:t>Editar estilos de texto Mestre</a:t>
            </a:r>
          </a:p>
          <a:p>
            <a:pPr lvl="1" rtl="0"/>
            <a:r>
              <a:rPr lang="pt-BR" dirty="0" smtClean="0"/>
              <a:t>Segundo nível</a:t>
            </a:r>
          </a:p>
          <a:p>
            <a:pPr lvl="2" rtl="0"/>
            <a:r>
              <a:rPr lang="pt-BR" dirty="0" smtClean="0"/>
              <a:t>Terceiro nível</a:t>
            </a:r>
          </a:p>
          <a:p>
            <a:pPr lvl="3" rtl="0"/>
            <a:r>
              <a:rPr lang="pt-BR" dirty="0" smtClean="0"/>
              <a:t>Quarto nível</a:t>
            </a:r>
          </a:p>
          <a:p>
            <a:pPr lvl="4" rtl="0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55D449-B875-4B8D-8E66-224D27E54C9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8853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4787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9888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475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4713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5954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4385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5570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0857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 rtlCol="0"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 dirty="0"/>
          </a:p>
        </p:txBody>
      </p:sp>
      <p:pic>
        <p:nvPicPr>
          <p:cNvPr id="7" name="Imagem 6" descr="Linha EK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95B1F9-604F-4CF7-87B7-0079681CB724}" type="datetime1">
              <a:rPr lang="pt-BR" smtClean="0"/>
              <a:t>26/06/2018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 descr="Retângulo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2C0EB1E-546A-458E-88BA-3CE205201793}" type="datetime1">
              <a:rPr lang="pt-BR" smtClean="0"/>
              <a:t>26/06/2018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00A4D40-3DE8-4EFA-9164-F4E268E9BEEE}" type="datetime1">
              <a:rPr lang="pt-BR" smtClean="0"/>
              <a:t>26/06/2018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beçalho da Seção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 descr="Retângulo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rtlCol="0" anchor="b">
            <a:normAutofit/>
          </a:bodyPr>
          <a:lstStyle>
            <a:lvl1pPr rtl="0">
              <a:lnSpc>
                <a:spcPct val="80000"/>
              </a:lnSpc>
              <a:defRPr sz="5400"/>
            </a:lvl1pPr>
          </a:lstStyle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 rtlCol="0"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0E0CEA4-2DCC-42ED-AE16-7B8BFF3F3544}" type="datetime1">
              <a:rPr lang="pt-BR" smtClean="0"/>
              <a:t>26/06/2018</a:t>
            </a:fld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rtlCol="0"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rtlCol="0"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7591FEB-8904-40BC-AA2B-3E42FBDCE77D}" type="datetime1">
              <a:rPr lang="pt-BR" smtClean="0"/>
              <a:t>26/06/2018</a:t>
            </a:fld>
            <a:endParaRPr lang="pt-BR" dirty="0"/>
          </a:p>
        </p:txBody>
      </p:sp>
      <p:sp>
        <p:nvSpPr>
          <p:cNvPr id="9" name="Espaço Reservado para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CE7CE3-F7B9-486D-A6A1-BA5AED982C04}" type="datetime1">
              <a:rPr lang="pt-BR" smtClean="0"/>
              <a:t>26/06/2018</a:t>
            </a:fld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754462E-1B43-4CA6-916C-67DBFFE46A3A}" type="datetime1">
              <a:rPr lang="pt-BR" smtClean="0"/>
              <a:t>26/06/2018</a:t>
            </a:fld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 descr="Retângulo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9" name="Retângulo 8" descr="Retângulo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 rtlCol="0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 descr="Retângulo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9" name="Retângulo 8" descr="Retângulo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Imagem 2" descr="Um espaço reservado vazio para adicionar uma imagem. Clique no espaço reservado e selecione a imagem que você deseja adicionar.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smtClean="0"/>
              <a:t>Clique no ícone para adicionar uma imagem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rra vermelha" descr="Barra vermelha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Editar estilos de texto Mestre</a:t>
            </a:r>
          </a:p>
          <a:p>
            <a:pPr lvl="1" rtl="0"/>
            <a:r>
              <a:rPr lang="pt-BR" dirty="0" smtClean="0"/>
              <a:t>Segundo nível</a:t>
            </a:r>
          </a:p>
          <a:p>
            <a:pPr lvl="2" rtl="0"/>
            <a:r>
              <a:rPr lang="pt-BR" dirty="0" smtClean="0"/>
              <a:t>Terceiro nível</a:t>
            </a:r>
          </a:p>
          <a:p>
            <a:pPr lvl="3" rtl="0"/>
            <a:r>
              <a:rPr lang="pt-BR" dirty="0" smtClean="0"/>
              <a:t>Quarto nível</a:t>
            </a:r>
          </a:p>
          <a:p>
            <a:pPr lvl="4" rtl="0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9067800" y="6465885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5135DF4C-E7D3-48B1-9E56-BE0A5A02CA2F}" type="datetime1">
              <a:rPr lang="pt-BR" smtClean="0"/>
              <a:t>26/06/2018</a:t>
            </a:fld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31375A4-56A4-47D6-9801-1991572033F7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simbolos prestação de cont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908721"/>
            <a:ext cx="1198969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47328" y="116632"/>
            <a:ext cx="1209734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 smtClean="0"/>
              <a:t>REUNIÃO  CONSELHO  CURADOR  FUNSAU NA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43514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5159896" cy="908720"/>
          </a:xfrm>
        </p:spPr>
        <p:txBody>
          <a:bodyPr rtlCol="0">
            <a:normAutofit/>
          </a:bodyPr>
          <a:lstStyle/>
          <a:p>
            <a:pPr rtl="0"/>
            <a:r>
              <a:rPr lang="pt-BR" sz="2800" dirty="0" smtClean="0"/>
              <a:t>   FUNDAÇÃO SERVIÇOS DE SAÚDE DE NOVA ANDRADINA</a:t>
            </a:r>
            <a:endParaRPr lang="pt-BR" sz="2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2780928"/>
            <a:ext cx="5063208" cy="1728192"/>
          </a:xfrm>
          <a:scene3d>
            <a:camera prst="perspectiveRelaxedModerately"/>
            <a:lightRig rig="threePt" dir="t"/>
          </a:scene3d>
          <a:sp3d>
            <a:bevelT prst="relaxedInset"/>
          </a:sp3d>
        </p:spPr>
        <p:txBody>
          <a:bodyPr rtlCol="0">
            <a:noAutofit/>
          </a:bodyPr>
          <a:lstStyle/>
          <a:p>
            <a:pPr algn="ctr" rtl="0"/>
            <a:r>
              <a:rPr lang="pt-BR" dirty="0" smtClean="0">
                <a:solidFill>
                  <a:srgbClr val="C00000"/>
                </a:solidFill>
              </a:rPr>
              <a:t>Relatório financeiro</a:t>
            </a:r>
          </a:p>
          <a:p>
            <a:pPr algn="ctr" rtl="0"/>
            <a:r>
              <a:rPr lang="pt-BR" dirty="0" smtClean="0">
                <a:solidFill>
                  <a:srgbClr val="C00000"/>
                </a:solidFill>
              </a:rPr>
              <a:t> RESTOS A RECEBER E a Pagar</a:t>
            </a:r>
          </a:p>
          <a:p>
            <a:pPr algn="ctr" rtl="0"/>
            <a:r>
              <a:rPr lang="pt-BR" dirty="0" smtClean="0">
                <a:solidFill>
                  <a:srgbClr val="C00000"/>
                </a:solidFill>
              </a:rPr>
              <a:t>MAIO  / 2018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1628800"/>
            <a:ext cx="1847850" cy="3810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5157192"/>
            <a:ext cx="4968552" cy="1656184"/>
          </a:xfrm>
          <a:prstGeom prst="rect">
            <a:avLst/>
          </a:prstGeom>
          <a:solidFill>
            <a:srgbClr val="00B0F0"/>
          </a:solidFill>
          <a:scene3d>
            <a:camera prst="perspectiveRelaxedModerately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77675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tint val="40000"/>
              <a:hueOff val="0"/>
              <a:satOff val="0"/>
              <a:lumOff val="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 idx="4294967295"/>
          </p:nvPr>
        </p:nvSpPr>
        <p:spPr>
          <a:xfrm>
            <a:off x="15875" y="692697"/>
            <a:ext cx="12176125" cy="864095"/>
          </a:xfrm>
        </p:spPr>
        <p:txBody>
          <a:bodyPr>
            <a:normAutofit/>
          </a:bodyPr>
          <a:lstStyle/>
          <a:p>
            <a:r>
              <a:rPr lang="pt-BR" sz="2400" dirty="0" smtClean="0">
                <a:solidFill>
                  <a:srgbClr val="0070C0"/>
                </a:solidFill>
              </a:rPr>
              <a:t>REPASSES CONFORME CONTRATO PREST SERVIÇOS N. 180/2017</a:t>
            </a:r>
            <a:r>
              <a:rPr lang="pt-BR" sz="2400" dirty="0">
                <a:solidFill>
                  <a:srgbClr val="0070C0"/>
                </a:solidFill>
              </a:rPr>
              <a:t> </a:t>
            </a:r>
            <a:r>
              <a:rPr lang="pt-BR" sz="2400" dirty="0" smtClean="0">
                <a:solidFill>
                  <a:srgbClr val="0070C0"/>
                </a:solidFill>
              </a:rPr>
              <a:t>– VALOR MENSAL</a:t>
            </a:r>
            <a:br>
              <a:rPr lang="pt-BR" sz="2400" dirty="0" smtClean="0">
                <a:solidFill>
                  <a:srgbClr val="0070C0"/>
                </a:solidFill>
              </a:rPr>
            </a:br>
            <a:endParaRPr lang="pt-BR" sz="2400" dirty="0">
              <a:solidFill>
                <a:srgbClr val="0070C0"/>
              </a:solidFill>
            </a:endParaRPr>
          </a:p>
        </p:txBody>
      </p:sp>
      <p:graphicFrame>
        <p:nvGraphicFramePr>
          <p:cNvPr id="62" name="Diagrama 61"/>
          <p:cNvGraphicFramePr/>
          <p:nvPr>
            <p:extLst>
              <p:ext uri="{D42A27DB-BD31-4B8C-83A1-F6EECF244321}">
                <p14:modId xmlns:p14="http://schemas.microsoft.com/office/powerpoint/2010/main" val="1121205345"/>
              </p:ext>
            </p:extLst>
          </p:nvPr>
        </p:nvGraphicFramePr>
        <p:xfrm>
          <a:off x="0" y="1412776"/>
          <a:ext cx="12202886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6" name="Retângulo 65"/>
          <p:cNvSpPr/>
          <p:nvPr/>
        </p:nvSpPr>
        <p:spPr>
          <a:xfrm>
            <a:off x="0" y="0"/>
            <a:ext cx="12192000" cy="4766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7" name="Imagem 6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336" y="116632"/>
            <a:ext cx="1847248" cy="31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96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tint val="40000"/>
              <a:hueOff val="0"/>
              <a:satOff val="0"/>
              <a:lumOff val="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 idx="4294967295"/>
          </p:nvPr>
        </p:nvSpPr>
        <p:spPr>
          <a:xfrm>
            <a:off x="47328" y="548680"/>
            <a:ext cx="12097344" cy="28803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perspectiveRelaxedModerately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pt-BR" sz="2400" u="sng" dirty="0" smtClean="0">
                <a:solidFill>
                  <a:srgbClr val="0070C0"/>
                </a:solidFill>
              </a:rPr>
              <a:t>INGRESSOS DE RECEITAS – AGOSTO/2017</a:t>
            </a:r>
            <a:endParaRPr lang="pt-BR" sz="2400" u="sng" dirty="0">
              <a:solidFill>
                <a:srgbClr val="0070C0"/>
              </a:solidFill>
            </a:endParaRPr>
          </a:p>
        </p:txBody>
      </p:sp>
      <p:sp>
        <p:nvSpPr>
          <p:cNvPr id="66" name="Retângulo 65"/>
          <p:cNvSpPr/>
          <p:nvPr/>
        </p:nvSpPr>
        <p:spPr>
          <a:xfrm>
            <a:off x="0" y="0"/>
            <a:ext cx="12192000" cy="4766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7" name="Imagem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116632"/>
            <a:ext cx="1847248" cy="312073"/>
          </a:xfrm>
          <a:prstGeom prst="rect">
            <a:avLst/>
          </a:prstGeom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690404"/>
              </p:ext>
            </p:extLst>
          </p:nvPr>
        </p:nvGraphicFramePr>
        <p:xfrm>
          <a:off x="839415" y="1124744"/>
          <a:ext cx="10585176" cy="8229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328593"/>
                <a:gridCol w="2736304"/>
                <a:gridCol w="2520279"/>
              </a:tblGrid>
              <a:tr h="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Saldo</a:t>
                      </a:r>
                      <a:r>
                        <a:rPr lang="pt-BR" sz="1600" baseline="0" dirty="0" smtClean="0"/>
                        <a:t> Financeiro Mês Anterior</a:t>
                      </a:r>
                    </a:p>
                    <a:p>
                      <a:r>
                        <a:rPr lang="pt-BR" sz="1600" baseline="0" dirty="0" smtClean="0"/>
                        <a:t>BB Conta Corrente 34.000-6</a:t>
                      </a:r>
                    </a:p>
                    <a:p>
                      <a:r>
                        <a:rPr lang="pt-BR" sz="1600" baseline="0" dirty="0" smtClean="0"/>
                        <a:t>BB Conta Corrente 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 smtClean="0"/>
                    </a:p>
                    <a:p>
                      <a:r>
                        <a:rPr lang="pt-BR" sz="1600" dirty="0" smtClean="0"/>
                        <a:t>R$                           83.799,44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R$                           </a:t>
                      </a:r>
                      <a:r>
                        <a:rPr lang="pt-BR" sz="1600" baseline="0" dirty="0" smtClean="0"/>
                        <a:t>          0,00</a:t>
                      </a:r>
                      <a:endParaRPr lang="pt-B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 smtClean="0"/>
                    </a:p>
                    <a:p>
                      <a:endParaRPr lang="pt-BR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R$               </a:t>
                      </a:r>
                      <a:r>
                        <a:rPr lang="pt-BR" sz="1600" baseline="0" dirty="0" smtClean="0"/>
                        <a:t> </a:t>
                      </a:r>
                      <a:r>
                        <a:rPr lang="pt-BR" sz="1600" dirty="0" smtClean="0"/>
                        <a:t>      83.799,44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590108"/>
              </p:ext>
            </p:extLst>
          </p:nvPr>
        </p:nvGraphicFramePr>
        <p:xfrm>
          <a:off x="839416" y="2204864"/>
          <a:ext cx="10585176" cy="20421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328592"/>
                <a:gridCol w="2736304"/>
                <a:gridCol w="252028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600" b="0" u="sng" cap="none" spc="0" dirty="0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RECEITA</a:t>
                      </a:r>
                      <a:r>
                        <a:rPr lang="pt-BR" sz="1600" b="0" u="sng" cap="none" spc="0" baseline="0" dirty="0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S CONTRATO PREST SERVIÇOS </a:t>
                      </a:r>
                    </a:p>
                    <a:p>
                      <a:r>
                        <a:rPr lang="pt-BR" sz="1600" baseline="0" dirty="0" smtClean="0"/>
                        <a:t>Teto Federal – MAC</a:t>
                      </a:r>
                    </a:p>
                    <a:p>
                      <a:r>
                        <a:rPr lang="pt-BR" sz="1600" baseline="0" dirty="0" smtClean="0"/>
                        <a:t>Teto Federal – RUE </a:t>
                      </a:r>
                    </a:p>
                    <a:p>
                      <a:r>
                        <a:rPr lang="pt-BR" sz="1600" baseline="0" dirty="0" smtClean="0"/>
                        <a:t>Secretaria de Estado de Saúde MS (SES MS)</a:t>
                      </a:r>
                    </a:p>
                    <a:p>
                      <a:r>
                        <a:rPr lang="pt-BR" sz="1600" baseline="0" dirty="0" smtClean="0"/>
                        <a:t>Secretaria de Estado de Saúde MS UTI (SES MS)</a:t>
                      </a:r>
                    </a:p>
                    <a:p>
                      <a:r>
                        <a:rPr lang="pt-BR" sz="1600" baseline="0" dirty="0" smtClean="0"/>
                        <a:t>Secretaria de Estado de Saúde MS </a:t>
                      </a:r>
                      <a:r>
                        <a:rPr lang="pt-BR" sz="1600" baseline="0" dirty="0" err="1" smtClean="0"/>
                        <a:t>Batayporã</a:t>
                      </a:r>
                      <a:r>
                        <a:rPr lang="pt-BR" sz="1600" baseline="0" dirty="0" smtClean="0"/>
                        <a:t> (SES MS)</a:t>
                      </a:r>
                    </a:p>
                    <a:p>
                      <a:r>
                        <a:rPr lang="pt-BR" sz="1600" baseline="0" dirty="0" smtClean="0"/>
                        <a:t>Fundo Municipal de Saúde Nova Andradina </a:t>
                      </a:r>
                    </a:p>
                    <a:p>
                      <a:r>
                        <a:rPr lang="pt-BR" sz="1600" baseline="0" dirty="0" smtClean="0"/>
                        <a:t>Municípios Microrregião Nova Andradina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 smtClean="0"/>
                    </a:p>
                    <a:p>
                      <a:r>
                        <a:rPr lang="pt-BR" sz="1600" dirty="0" smtClean="0"/>
                        <a:t>R$                        220.000,00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R$                        146.537,50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R$                    </a:t>
                      </a:r>
                      <a:r>
                        <a:rPr lang="pt-BR" sz="1600" baseline="0" dirty="0" smtClean="0"/>
                        <a:t>    440.000,00</a:t>
                      </a:r>
                      <a:endParaRPr lang="pt-BR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R$                        426.000,00</a:t>
                      </a:r>
                      <a:endParaRPr lang="pt-BR" sz="16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R$                          </a:t>
                      </a:r>
                      <a:r>
                        <a:rPr lang="pt-BR" sz="1600" baseline="0" dirty="0" smtClean="0"/>
                        <a:t>30.835,88</a:t>
                      </a:r>
                      <a:endParaRPr lang="pt-BR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R$                        425.000,00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R$                       </a:t>
                      </a:r>
                      <a:r>
                        <a:rPr lang="pt-BR" sz="1600" baseline="0" dirty="0" smtClean="0"/>
                        <a:t> 130.000,00</a:t>
                      </a:r>
                      <a:endParaRPr lang="pt-B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 smtClean="0"/>
                    </a:p>
                    <a:p>
                      <a:endParaRPr lang="pt-BR" sz="1600" dirty="0" smtClean="0"/>
                    </a:p>
                    <a:p>
                      <a:endParaRPr lang="pt-BR" sz="1600" dirty="0" smtClean="0"/>
                    </a:p>
                    <a:p>
                      <a:endParaRPr lang="pt-BR" sz="1600" dirty="0" smtClean="0"/>
                    </a:p>
                    <a:p>
                      <a:endParaRPr lang="pt-BR" sz="1600" dirty="0" smtClean="0"/>
                    </a:p>
                    <a:p>
                      <a:endParaRPr lang="pt-BR" sz="1600" dirty="0" smtClean="0"/>
                    </a:p>
                    <a:p>
                      <a:endParaRPr lang="pt-BR" sz="1600" dirty="0" smtClean="0"/>
                    </a:p>
                    <a:p>
                      <a:r>
                        <a:rPr lang="pt-BR" sz="1600" dirty="0" smtClean="0"/>
                        <a:t>R$</a:t>
                      </a:r>
                      <a:r>
                        <a:rPr lang="pt-BR" sz="1600" baseline="0" dirty="0" smtClean="0"/>
                        <a:t>                 1.818.373,38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140276"/>
              </p:ext>
            </p:extLst>
          </p:nvPr>
        </p:nvGraphicFramePr>
        <p:xfrm>
          <a:off x="839416" y="980728"/>
          <a:ext cx="10585176" cy="109652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324942"/>
                <a:gridCol w="2734431"/>
                <a:gridCol w="2525803"/>
              </a:tblGrid>
              <a:tr h="1096522">
                <a:tc>
                  <a:txBody>
                    <a:bodyPr/>
                    <a:lstStyle/>
                    <a:p>
                      <a:r>
                        <a:rPr lang="pt-BR" sz="1600" b="0" u="sng" cap="none" spc="0" dirty="0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SALDO</a:t>
                      </a:r>
                      <a:r>
                        <a:rPr lang="pt-BR" sz="1600" b="0" u="sng" cap="none" spc="0" baseline="0" dirty="0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 FINANCEIRO MÊS ANTERIOR</a:t>
                      </a:r>
                    </a:p>
                    <a:p>
                      <a:r>
                        <a:rPr lang="pt-BR" sz="1600" baseline="0" dirty="0" smtClean="0"/>
                        <a:t>BB Conta Corrente 34.000-6</a:t>
                      </a:r>
                    </a:p>
                    <a:p>
                      <a:r>
                        <a:rPr lang="pt-BR" sz="1600" baseline="0" dirty="0" smtClean="0"/>
                        <a:t>BB Conta Corrente 48.238-2</a:t>
                      </a:r>
                    </a:p>
                    <a:p>
                      <a:r>
                        <a:rPr lang="pt-BR" sz="1600" baseline="0" dirty="0" smtClean="0"/>
                        <a:t>SICOOB Conta Corrente 400.871-5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 smtClean="0"/>
                    </a:p>
                    <a:p>
                      <a:r>
                        <a:rPr lang="pt-BR" sz="1600" dirty="0" smtClean="0"/>
                        <a:t>R$                     </a:t>
                      </a:r>
                      <a:r>
                        <a:rPr lang="pt-BR" sz="1600" baseline="0" dirty="0" smtClean="0"/>
                        <a:t>     55.886,29</a:t>
                      </a:r>
                      <a:endParaRPr lang="pt-BR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R$                         </a:t>
                      </a:r>
                      <a:r>
                        <a:rPr lang="pt-BR" sz="1600" baseline="0" dirty="0" smtClean="0"/>
                        <a:t>  61.527,92</a:t>
                      </a:r>
                      <a:endParaRPr lang="pt-BR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R$         </a:t>
                      </a:r>
                      <a:r>
                        <a:rPr lang="pt-BR" sz="1600" baseline="0" dirty="0" smtClean="0"/>
                        <a:t> </a:t>
                      </a:r>
                      <a:r>
                        <a:rPr lang="pt-BR" sz="1600" dirty="0" smtClean="0"/>
                        <a:t>       </a:t>
                      </a:r>
                      <a:r>
                        <a:rPr lang="pt-BR" sz="1600" baseline="0" dirty="0" smtClean="0"/>
                        <a:t>            9.031,88</a:t>
                      </a:r>
                      <a:endParaRPr lang="pt-B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 smtClean="0"/>
                    </a:p>
                    <a:p>
                      <a:endParaRPr lang="pt-BR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R$                    126.446,09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832927"/>
              </p:ext>
            </p:extLst>
          </p:nvPr>
        </p:nvGraphicFramePr>
        <p:xfrm>
          <a:off x="839416" y="4365104"/>
          <a:ext cx="10585176" cy="17983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328592"/>
                <a:gridCol w="2736304"/>
                <a:gridCol w="2520280"/>
              </a:tblGrid>
              <a:tr h="1670680">
                <a:tc>
                  <a:txBody>
                    <a:bodyPr/>
                    <a:lstStyle/>
                    <a:p>
                      <a:r>
                        <a:rPr lang="pt-BR" sz="1600" b="0" u="sng" cap="none" spc="0" dirty="0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RECEITAS</a:t>
                      </a:r>
                      <a:r>
                        <a:rPr lang="pt-BR" sz="1600" b="0" u="sng" cap="none" spc="0" baseline="0" dirty="0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 EVENTUAIS / OUTRAS</a:t>
                      </a:r>
                      <a:endParaRPr lang="pt-BR" sz="1600" dirty="0" smtClean="0"/>
                    </a:p>
                    <a:p>
                      <a:r>
                        <a:rPr lang="pt-BR" sz="1600" dirty="0" smtClean="0"/>
                        <a:t>Aplicação</a:t>
                      </a:r>
                      <a:r>
                        <a:rPr lang="pt-BR" sz="1600" baseline="0" dirty="0" smtClean="0"/>
                        <a:t> Financeira (</a:t>
                      </a:r>
                      <a:r>
                        <a:rPr lang="pt-BR" sz="1600" baseline="0" dirty="0" err="1" smtClean="0"/>
                        <a:t>BBrasil</a:t>
                      </a:r>
                      <a:r>
                        <a:rPr lang="pt-BR" sz="1600" baseline="0" dirty="0" smtClean="0"/>
                        <a:t> e </a:t>
                      </a:r>
                      <a:r>
                        <a:rPr lang="pt-BR" sz="1600" baseline="0" dirty="0" err="1" smtClean="0"/>
                        <a:t>Sicoob</a:t>
                      </a:r>
                      <a:r>
                        <a:rPr lang="pt-BR" sz="1600" baseline="0" dirty="0" smtClean="0"/>
                        <a:t>)</a:t>
                      </a:r>
                    </a:p>
                    <a:p>
                      <a:r>
                        <a:rPr lang="pt-BR" sz="1600" baseline="0" dirty="0" smtClean="0"/>
                        <a:t>Repasse Cirurgias Eletivas PMNA </a:t>
                      </a:r>
                    </a:p>
                    <a:p>
                      <a:r>
                        <a:rPr lang="pt-BR" sz="1600" baseline="0" dirty="0" smtClean="0"/>
                        <a:t>Devolução Saldo Suprimentos de Fundos</a:t>
                      </a:r>
                    </a:p>
                    <a:p>
                      <a:r>
                        <a:rPr lang="pt-BR" sz="1600" dirty="0" smtClean="0"/>
                        <a:t>Ajuda</a:t>
                      </a:r>
                      <a:r>
                        <a:rPr lang="pt-BR" sz="1600" baseline="0" dirty="0" smtClean="0"/>
                        <a:t> de Custo Edital de Compras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aseline="0" dirty="0" smtClean="0"/>
                        <a:t>Repasse Doações Voluntárias PF / PJ</a:t>
                      </a:r>
                      <a:endParaRPr lang="pt-BR" sz="1600" dirty="0" smtClean="0"/>
                    </a:p>
                    <a:p>
                      <a:r>
                        <a:rPr lang="pt-BR" sz="1600" baseline="0" dirty="0" smtClean="0"/>
                        <a:t>Atualização Monetária Repasses </a:t>
                      </a:r>
                      <a:r>
                        <a:rPr lang="pt-BR" sz="1600" baseline="0" dirty="0" err="1" smtClean="0"/>
                        <a:t>Taquarussu</a:t>
                      </a:r>
                      <a:r>
                        <a:rPr lang="pt-BR" sz="1600" baseline="0" dirty="0" smtClean="0"/>
                        <a:t> (2012/2013)</a:t>
                      </a:r>
                      <a:endParaRPr lang="pt-BR" sz="16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 smtClean="0"/>
                    </a:p>
                    <a:p>
                      <a:r>
                        <a:rPr lang="pt-BR" sz="1600" dirty="0" smtClean="0"/>
                        <a:t>R$                                868,47</a:t>
                      </a:r>
                    </a:p>
                    <a:p>
                      <a:r>
                        <a:rPr lang="pt-BR" sz="1600" dirty="0" smtClean="0"/>
                        <a:t>R$</a:t>
                      </a:r>
                      <a:r>
                        <a:rPr lang="pt-BR" sz="1600" baseline="0" dirty="0" smtClean="0"/>
                        <a:t>                        </a:t>
                      </a:r>
                      <a:r>
                        <a:rPr lang="pt-BR" sz="1600" baseline="0" dirty="0" smtClean="0"/>
                        <a:t>  </a:t>
                      </a:r>
                      <a:r>
                        <a:rPr lang="pt-BR" sz="1600" baseline="0" dirty="0" smtClean="0"/>
                        <a:t>20.357,01</a:t>
                      </a:r>
                      <a:r>
                        <a:rPr lang="pt-BR" sz="1600" dirty="0" smtClean="0"/>
                        <a:t>             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R$                        </a:t>
                      </a:r>
                      <a:r>
                        <a:rPr lang="pt-BR" sz="1600" baseline="0" dirty="0" smtClean="0"/>
                        <a:t>         </a:t>
                      </a:r>
                      <a:r>
                        <a:rPr lang="pt-BR" sz="1600" baseline="0" dirty="0" smtClean="0"/>
                        <a:t> 55,95</a:t>
                      </a:r>
                      <a:endParaRPr lang="pt-BR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R$                       </a:t>
                      </a:r>
                      <a:r>
                        <a:rPr lang="pt-BR" sz="1600" baseline="0" dirty="0" smtClean="0"/>
                        <a:t>          </a:t>
                      </a:r>
                      <a:r>
                        <a:rPr lang="pt-BR" sz="1600" baseline="0" dirty="0" smtClean="0"/>
                        <a:t> 50,00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aseline="0" dirty="0" smtClean="0"/>
                        <a:t>R$                                  20,00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R$   </a:t>
                      </a:r>
                      <a:r>
                        <a:rPr lang="pt-BR" sz="1600" baseline="0" dirty="0" smtClean="0"/>
                        <a:t> </a:t>
                      </a:r>
                      <a:r>
                        <a:rPr lang="pt-BR" sz="1600" dirty="0" smtClean="0"/>
                        <a:t>                      51.881,32</a:t>
                      </a:r>
                      <a:endParaRPr lang="pt-B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 smtClean="0"/>
                    </a:p>
                    <a:p>
                      <a:endParaRPr lang="pt-BR" sz="1600" dirty="0" smtClean="0"/>
                    </a:p>
                    <a:p>
                      <a:endParaRPr lang="pt-BR" sz="1600" dirty="0" smtClean="0"/>
                    </a:p>
                    <a:p>
                      <a:endParaRPr lang="pt-BR" sz="1600" dirty="0" smtClean="0"/>
                    </a:p>
                    <a:p>
                      <a:endParaRPr lang="pt-BR" sz="1600" dirty="0" smtClean="0"/>
                    </a:p>
                    <a:p>
                      <a:endParaRPr lang="pt-BR" sz="1600" dirty="0" smtClean="0"/>
                    </a:p>
                    <a:p>
                      <a:r>
                        <a:rPr lang="pt-BR" sz="1600" dirty="0" smtClean="0"/>
                        <a:t>R$                </a:t>
                      </a:r>
                      <a:r>
                        <a:rPr lang="pt-BR" sz="1600" dirty="0" smtClean="0"/>
                        <a:t>      73.232,75       </a:t>
                      </a:r>
                      <a:endParaRPr lang="pt-BR" sz="160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435739"/>
              </p:ext>
            </p:extLst>
          </p:nvPr>
        </p:nvGraphicFramePr>
        <p:xfrm>
          <a:off x="839416" y="6309320"/>
          <a:ext cx="10585176" cy="43204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064896"/>
                <a:gridCol w="2520280"/>
              </a:tblGrid>
              <a:tr h="432048">
                <a:tc>
                  <a:txBody>
                    <a:bodyPr/>
                    <a:lstStyle/>
                    <a:p>
                      <a:r>
                        <a:rPr lang="pt-BR" sz="1600" b="0" cap="none" spc="0" baseline="0" dirty="0" smtClean="0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TOTAL GERAL  SALDO ANTERIOR + RECEITAS ...............................................................................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rgbClr val="0070C0"/>
                          </a:solidFill>
                        </a:rPr>
                        <a:t>R$              </a:t>
                      </a:r>
                      <a:r>
                        <a:rPr lang="pt-BR" sz="1600" dirty="0" smtClean="0">
                          <a:solidFill>
                            <a:srgbClr val="0070C0"/>
                          </a:solidFill>
                        </a:rPr>
                        <a:t>   2.018.052,22</a:t>
                      </a:r>
                      <a:endParaRPr lang="pt-BR" sz="1600" dirty="0" smtClean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Título 21"/>
          <p:cNvSpPr txBox="1">
            <a:spLocks/>
          </p:cNvSpPr>
          <p:nvPr/>
        </p:nvSpPr>
        <p:spPr>
          <a:xfrm>
            <a:off x="2095" y="548680"/>
            <a:ext cx="12097344" cy="2880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" cap="flat" cmpd="sng" algn="ctr">
            <a:noFill/>
            <a:prstDash val="solid"/>
            <a:miter lim="800000"/>
          </a:ln>
          <a:scene3d>
            <a:camera prst="perspectiveRelaxedModerately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u="sng" dirty="0" smtClean="0">
                <a:solidFill>
                  <a:srgbClr val="0070C0"/>
                </a:solidFill>
              </a:rPr>
              <a:t>INGRESSOS DE RECEITAS – MAIO / 2018</a:t>
            </a:r>
            <a:endParaRPr lang="pt-BR" sz="2400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79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tint val="40000"/>
              <a:hueOff val="0"/>
              <a:satOff val="0"/>
              <a:lumOff val="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/>
          <p:cNvSpPr/>
          <p:nvPr/>
        </p:nvSpPr>
        <p:spPr>
          <a:xfrm>
            <a:off x="0" y="-14560"/>
            <a:ext cx="12192000" cy="4766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7" name="Imagem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116632"/>
            <a:ext cx="1847248" cy="312073"/>
          </a:xfrm>
          <a:prstGeom prst="rect">
            <a:avLst/>
          </a:prstGeom>
        </p:spPr>
      </p:pic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525329267"/>
              </p:ext>
            </p:extLst>
          </p:nvPr>
        </p:nvGraphicFramePr>
        <p:xfrm>
          <a:off x="13273" y="480652"/>
          <a:ext cx="12192000" cy="6381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6345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tint val="40000"/>
              <a:hueOff val="0"/>
              <a:satOff val="0"/>
              <a:lumOff val="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 idx="4294967295"/>
          </p:nvPr>
        </p:nvSpPr>
        <p:spPr>
          <a:xfrm>
            <a:off x="47328" y="476672"/>
            <a:ext cx="12097344" cy="241784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  <a:scene3d>
            <a:camera prst="perspectiveRelaxedModerately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pt-BR" sz="2400" u="sng" dirty="0" smtClean="0">
                <a:solidFill>
                  <a:srgbClr val="0070C0"/>
                </a:solidFill>
              </a:rPr>
              <a:t>PAGAMENTOS REALIZADOS – </a:t>
            </a:r>
            <a:r>
              <a:rPr lang="pt-BR" sz="2400" u="sng" dirty="0" smtClean="0">
                <a:solidFill>
                  <a:srgbClr val="0070C0"/>
                </a:solidFill>
              </a:rPr>
              <a:t>MAIO </a:t>
            </a:r>
            <a:r>
              <a:rPr lang="pt-BR" sz="2400" u="sng" dirty="0" smtClean="0">
                <a:solidFill>
                  <a:srgbClr val="0070C0"/>
                </a:solidFill>
              </a:rPr>
              <a:t>/ 2018</a:t>
            </a:r>
            <a:endParaRPr lang="pt-BR" sz="2400" u="sng" dirty="0">
              <a:solidFill>
                <a:srgbClr val="0070C0"/>
              </a:solidFill>
            </a:endParaRPr>
          </a:p>
        </p:txBody>
      </p:sp>
      <p:sp>
        <p:nvSpPr>
          <p:cNvPr id="66" name="Retângulo 65"/>
          <p:cNvSpPr/>
          <p:nvPr/>
        </p:nvSpPr>
        <p:spPr>
          <a:xfrm>
            <a:off x="0" y="0"/>
            <a:ext cx="12192000" cy="4766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7" name="Imagem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116632"/>
            <a:ext cx="1847248" cy="312073"/>
          </a:xfrm>
          <a:prstGeom prst="rect">
            <a:avLst/>
          </a:prstGeom>
        </p:spPr>
      </p:pic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197000"/>
              </p:ext>
            </p:extLst>
          </p:nvPr>
        </p:nvGraphicFramePr>
        <p:xfrm>
          <a:off x="839416" y="1700808"/>
          <a:ext cx="10585176" cy="86409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328592"/>
                <a:gridCol w="2736304"/>
                <a:gridCol w="2520280"/>
              </a:tblGrid>
              <a:tr h="864096">
                <a:tc>
                  <a:txBody>
                    <a:bodyPr/>
                    <a:lstStyle/>
                    <a:p>
                      <a:r>
                        <a:rPr lang="pt-BR" sz="1600" b="0" u="sng" cap="none" spc="0" baseline="0" dirty="0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2.SERVIÇOS TOMADOS MÉDICOS / UTI</a:t>
                      </a:r>
                    </a:p>
                    <a:p>
                      <a:r>
                        <a:rPr lang="pt-BR" sz="1600" baseline="0" dirty="0" smtClean="0"/>
                        <a:t>Prestação Serviços Médicos</a:t>
                      </a:r>
                    </a:p>
                    <a:p>
                      <a:r>
                        <a:rPr lang="pt-BR" sz="1600" baseline="0" dirty="0" smtClean="0"/>
                        <a:t>Prestação Serviços UTI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 smtClean="0"/>
                    </a:p>
                    <a:p>
                      <a:r>
                        <a:rPr lang="pt-BR" sz="1600" dirty="0" smtClean="0"/>
                        <a:t>R$                     </a:t>
                      </a:r>
                      <a:r>
                        <a:rPr lang="pt-BR" sz="1600" baseline="0" dirty="0" smtClean="0"/>
                        <a:t>   </a:t>
                      </a:r>
                      <a:r>
                        <a:rPr lang="pt-BR" sz="1600" baseline="0" dirty="0" smtClean="0"/>
                        <a:t>475.366,49</a:t>
                      </a:r>
                      <a:endParaRPr lang="pt-BR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R$                        426.000,00</a:t>
                      </a:r>
                      <a:endParaRPr lang="pt-B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baseline="0" dirty="0" smtClean="0"/>
                    </a:p>
                    <a:p>
                      <a:endParaRPr lang="pt-BR" sz="16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R$                 </a:t>
                      </a:r>
                      <a:r>
                        <a:rPr lang="pt-BR" sz="1600" baseline="0" dirty="0" smtClean="0"/>
                        <a:t>   </a:t>
                      </a:r>
                      <a:r>
                        <a:rPr lang="pt-BR" sz="1600" baseline="0" dirty="0" smtClean="0"/>
                        <a:t>901.366,49</a:t>
                      </a:r>
                      <a:endParaRPr lang="pt-BR" sz="160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832923"/>
              </p:ext>
            </p:extLst>
          </p:nvPr>
        </p:nvGraphicFramePr>
        <p:xfrm>
          <a:off x="839416" y="764704"/>
          <a:ext cx="10585176" cy="86409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328592"/>
                <a:gridCol w="2736304"/>
                <a:gridCol w="2520280"/>
              </a:tblGrid>
              <a:tr h="864096">
                <a:tc>
                  <a:txBody>
                    <a:bodyPr/>
                    <a:lstStyle/>
                    <a:p>
                      <a:r>
                        <a:rPr lang="pt-BR" sz="1600" b="0" u="sng" cap="none" spc="0" baseline="0" dirty="0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1.PAGAMENTO DE PESSOAL (CLT)</a:t>
                      </a:r>
                    </a:p>
                    <a:p>
                      <a:r>
                        <a:rPr lang="pt-BR" sz="1600" baseline="0" dirty="0" smtClean="0"/>
                        <a:t>Vencimentos (Salários, Férias, Rescisões)</a:t>
                      </a:r>
                    </a:p>
                    <a:p>
                      <a:r>
                        <a:rPr lang="pt-BR" sz="1600" baseline="0" dirty="0" smtClean="0"/>
                        <a:t>Encargos Folha Pagamento (</a:t>
                      </a:r>
                      <a:r>
                        <a:rPr lang="pt-BR" sz="1600" baseline="0" dirty="0" err="1" smtClean="0"/>
                        <a:t>Inss</a:t>
                      </a:r>
                      <a:r>
                        <a:rPr lang="pt-BR" sz="1600" baseline="0" dirty="0" smtClean="0"/>
                        <a:t>, </a:t>
                      </a:r>
                      <a:r>
                        <a:rPr lang="pt-BR" sz="1600" baseline="0" dirty="0" err="1" smtClean="0"/>
                        <a:t>Fgts</a:t>
                      </a:r>
                      <a:r>
                        <a:rPr lang="pt-BR" sz="1600" baseline="0" dirty="0" smtClean="0"/>
                        <a:t>, IR, Consignados)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 smtClean="0"/>
                    </a:p>
                    <a:p>
                      <a:r>
                        <a:rPr lang="pt-BR" sz="1600" dirty="0" smtClean="0"/>
                        <a:t>R$                       </a:t>
                      </a:r>
                      <a:r>
                        <a:rPr lang="pt-BR" sz="1600" dirty="0" smtClean="0"/>
                        <a:t> 412.859,33</a:t>
                      </a:r>
                      <a:r>
                        <a:rPr lang="pt-BR" sz="1600" baseline="0" dirty="0" smtClean="0"/>
                        <a:t> </a:t>
                      </a:r>
                      <a:endParaRPr lang="pt-BR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R$   </a:t>
                      </a:r>
                      <a:r>
                        <a:rPr lang="pt-BR" sz="1600" dirty="0" smtClean="0"/>
                        <a:t>                     119.620,62</a:t>
                      </a:r>
                      <a:endParaRPr lang="pt-B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 smtClean="0"/>
                    </a:p>
                    <a:p>
                      <a:endParaRPr lang="pt-BR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R$                  </a:t>
                      </a:r>
                      <a:r>
                        <a:rPr lang="pt-BR" sz="1600" dirty="0" smtClean="0"/>
                        <a:t>  532.479,95</a:t>
                      </a:r>
                      <a:endParaRPr lang="pt-BR" sz="160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222325"/>
              </p:ext>
            </p:extLst>
          </p:nvPr>
        </p:nvGraphicFramePr>
        <p:xfrm>
          <a:off x="839416" y="3284984"/>
          <a:ext cx="10585176" cy="64807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328592"/>
                <a:gridCol w="2736304"/>
                <a:gridCol w="2520280"/>
              </a:tblGrid>
              <a:tr h="648071">
                <a:tc>
                  <a:txBody>
                    <a:bodyPr/>
                    <a:lstStyle/>
                    <a:p>
                      <a:r>
                        <a:rPr lang="pt-BR" sz="1600" b="0" u="sng" cap="none" spc="0" dirty="0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4.AQUISIÇÃO</a:t>
                      </a:r>
                      <a:r>
                        <a:rPr lang="pt-BR" sz="1600" b="0" u="sng" cap="none" spc="0" baseline="0" dirty="0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 INSUMOS DE APOIO</a:t>
                      </a:r>
                      <a:endParaRPr lang="pt-BR" sz="1600" b="0" u="sng" cap="none" spc="0" dirty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pt-BR" sz="1600" baseline="0" dirty="0" smtClean="0"/>
                        <a:t>Produtos Materiais Uso Geral (</a:t>
                      </a:r>
                      <a:r>
                        <a:rPr lang="pt-BR" sz="1600" baseline="0" dirty="0" err="1" smtClean="0"/>
                        <a:t>Ortop</a:t>
                      </a:r>
                      <a:r>
                        <a:rPr lang="pt-BR" sz="1600" baseline="0" dirty="0" smtClean="0"/>
                        <a:t>, Bens Uso/</a:t>
                      </a:r>
                      <a:r>
                        <a:rPr lang="pt-BR" sz="1600" baseline="0" dirty="0" err="1" smtClean="0"/>
                        <a:t>Cons</a:t>
                      </a:r>
                      <a:r>
                        <a:rPr lang="pt-BR" sz="1600" baseline="0" dirty="0" smtClean="0"/>
                        <a:t> </a:t>
                      </a:r>
                      <a:r>
                        <a:rPr lang="pt-BR" sz="1600" baseline="0" dirty="0" err="1" smtClean="0"/>
                        <a:t>Hosp</a:t>
                      </a:r>
                      <a:r>
                        <a:rPr lang="pt-BR" sz="1600" baseline="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 smtClean="0"/>
                    </a:p>
                    <a:p>
                      <a:r>
                        <a:rPr lang="pt-BR" sz="1600" dirty="0" smtClean="0"/>
                        <a:t>R$                           </a:t>
                      </a:r>
                      <a:r>
                        <a:rPr lang="pt-BR" sz="1600" dirty="0" smtClean="0"/>
                        <a:t>50.530,79</a:t>
                      </a:r>
                      <a:endParaRPr lang="pt-B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 smtClean="0"/>
                    </a:p>
                    <a:p>
                      <a:r>
                        <a:rPr lang="pt-BR" sz="1600" dirty="0" smtClean="0"/>
                        <a:t>R$        </a:t>
                      </a:r>
                      <a:r>
                        <a:rPr lang="pt-BR" sz="1600" baseline="0" dirty="0" smtClean="0"/>
                        <a:t>              </a:t>
                      </a:r>
                      <a:r>
                        <a:rPr lang="pt-BR" sz="1600" baseline="0" dirty="0" smtClean="0"/>
                        <a:t>50.530,79</a:t>
                      </a:r>
                      <a:r>
                        <a:rPr lang="pt-BR" sz="1600" dirty="0" smtClean="0"/>
                        <a:t>             </a:t>
                      </a:r>
                      <a:endParaRPr lang="pt-BR" sz="160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377858"/>
              </p:ext>
            </p:extLst>
          </p:nvPr>
        </p:nvGraphicFramePr>
        <p:xfrm>
          <a:off x="839416" y="6381328"/>
          <a:ext cx="10585176" cy="43204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064896"/>
                <a:gridCol w="2520280"/>
              </a:tblGrid>
              <a:tr h="432048">
                <a:tc>
                  <a:txBody>
                    <a:bodyPr/>
                    <a:lstStyle/>
                    <a:p>
                      <a:r>
                        <a:rPr lang="pt-BR" sz="1600" b="0" cap="none" spc="0" baseline="0" dirty="0" smtClean="0">
                          <a:ln w="0"/>
                          <a:solidFill>
                            <a:srgbClr val="0070C0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TOTAL GERAL DOS PAGAMENTOS REALIZADOS.............................................................................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solidFill>
                            <a:srgbClr val="0070C0"/>
                          </a:solidFill>
                        </a:rPr>
                        <a:t>R$      </a:t>
                      </a:r>
                      <a:r>
                        <a:rPr lang="pt-BR" sz="1600" dirty="0" smtClean="0">
                          <a:solidFill>
                            <a:srgbClr val="0070C0"/>
                          </a:solidFill>
                        </a:rPr>
                        <a:t>           1.817.299,36</a:t>
                      </a:r>
                      <a:endParaRPr lang="pt-BR" sz="1600" dirty="0" smtClean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190346"/>
              </p:ext>
            </p:extLst>
          </p:nvPr>
        </p:nvGraphicFramePr>
        <p:xfrm>
          <a:off x="839416" y="2636912"/>
          <a:ext cx="10585177" cy="5868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328593"/>
                <a:gridCol w="2736303"/>
                <a:gridCol w="2520281"/>
              </a:tblGrid>
              <a:tr h="586864">
                <a:tc>
                  <a:txBody>
                    <a:bodyPr/>
                    <a:lstStyle/>
                    <a:p>
                      <a:r>
                        <a:rPr lang="pt-BR" sz="1600" b="0" u="sng" cap="none" spc="0" baseline="0" dirty="0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3.OUTROS SERVIÇOS TOMADOS</a:t>
                      </a:r>
                    </a:p>
                    <a:p>
                      <a:r>
                        <a:rPr lang="pt-BR" sz="1600" baseline="0" dirty="0" smtClean="0"/>
                        <a:t>Prestação Serviços de Apoio (</a:t>
                      </a:r>
                      <a:r>
                        <a:rPr lang="pt-BR" sz="1600" baseline="0" dirty="0" err="1" smtClean="0"/>
                        <a:t>Manut</a:t>
                      </a:r>
                      <a:r>
                        <a:rPr lang="pt-BR" sz="1600" baseline="0" dirty="0" smtClean="0"/>
                        <a:t>/Reparos, </a:t>
                      </a:r>
                      <a:r>
                        <a:rPr lang="pt-BR" sz="1600" baseline="0" dirty="0" err="1" smtClean="0"/>
                        <a:t>Seg</a:t>
                      </a:r>
                      <a:r>
                        <a:rPr lang="pt-BR" sz="1600" baseline="0" dirty="0" smtClean="0"/>
                        <a:t>, </a:t>
                      </a:r>
                      <a:r>
                        <a:rPr lang="pt-BR" sz="1600" baseline="0" dirty="0" smtClean="0"/>
                        <a:t>Sist... )</a:t>
                      </a:r>
                      <a:endParaRPr lang="pt-BR" sz="16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 smtClean="0"/>
                    </a:p>
                    <a:p>
                      <a:r>
                        <a:rPr lang="pt-BR" sz="1600" dirty="0" smtClean="0"/>
                        <a:t>R$                          </a:t>
                      </a:r>
                      <a:r>
                        <a:rPr lang="pt-BR" sz="1600" baseline="0" dirty="0" smtClean="0"/>
                        <a:t>67.247,82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R$                  </a:t>
                      </a:r>
                      <a:r>
                        <a:rPr lang="pt-BR" sz="1600" baseline="0" dirty="0" smtClean="0"/>
                        <a:t>    </a:t>
                      </a:r>
                      <a:r>
                        <a:rPr lang="pt-BR" sz="1600" baseline="0" dirty="0" smtClean="0"/>
                        <a:t>67.247,82</a:t>
                      </a:r>
                      <a:endParaRPr lang="pt-BR" sz="160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885234"/>
              </p:ext>
            </p:extLst>
          </p:nvPr>
        </p:nvGraphicFramePr>
        <p:xfrm>
          <a:off x="839416" y="4005064"/>
          <a:ext cx="10585175" cy="64807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328592"/>
                <a:gridCol w="2736304"/>
                <a:gridCol w="2520279"/>
              </a:tblGrid>
              <a:tr h="648072">
                <a:tc>
                  <a:txBody>
                    <a:bodyPr/>
                    <a:lstStyle/>
                    <a:p>
                      <a:r>
                        <a:rPr lang="pt-BR" sz="1600" b="0" u="sng" cap="none" spc="0" dirty="0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5.AQUISIÇÃO</a:t>
                      </a:r>
                      <a:r>
                        <a:rPr lang="pt-BR" sz="1600" b="0" u="sng" cap="none" spc="0" baseline="0" dirty="0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 INSUMOS APLICAÇÃO DIRETA</a:t>
                      </a:r>
                      <a:endParaRPr lang="pt-BR" sz="1600" b="0" u="sng" cap="none" spc="0" dirty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pt-BR" sz="1600" baseline="0" dirty="0" smtClean="0"/>
                        <a:t>Produtos Materiais </a:t>
                      </a:r>
                      <a:r>
                        <a:rPr lang="pt-BR" sz="1600" baseline="0" dirty="0" err="1" smtClean="0"/>
                        <a:t>Aplic</a:t>
                      </a:r>
                      <a:r>
                        <a:rPr lang="pt-BR" sz="1600" baseline="0" dirty="0" smtClean="0"/>
                        <a:t> Direta (</a:t>
                      </a:r>
                      <a:r>
                        <a:rPr lang="pt-BR" sz="1600" baseline="0" dirty="0" err="1" smtClean="0"/>
                        <a:t>Prod</a:t>
                      </a:r>
                      <a:r>
                        <a:rPr lang="pt-BR" sz="1600" baseline="0" dirty="0" smtClean="0"/>
                        <a:t> </a:t>
                      </a:r>
                      <a:r>
                        <a:rPr lang="pt-BR" sz="1600" baseline="0" dirty="0" err="1" smtClean="0"/>
                        <a:t>Limp</a:t>
                      </a:r>
                      <a:r>
                        <a:rPr lang="pt-BR" sz="1600" baseline="0" dirty="0" smtClean="0"/>
                        <a:t>, </a:t>
                      </a:r>
                      <a:r>
                        <a:rPr lang="pt-BR" sz="1600" baseline="0" dirty="0" err="1" smtClean="0"/>
                        <a:t>Nutriç</a:t>
                      </a:r>
                      <a:r>
                        <a:rPr lang="pt-BR" sz="1600" baseline="0" dirty="0" smtClean="0"/>
                        <a:t>, Gases)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 smtClean="0"/>
                    </a:p>
                    <a:p>
                      <a:r>
                        <a:rPr lang="pt-BR" sz="1600" dirty="0" smtClean="0"/>
                        <a:t>R$                     </a:t>
                      </a:r>
                      <a:r>
                        <a:rPr lang="pt-BR" sz="1600" baseline="0" dirty="0" smtClean="0"/>
                        <a:t>     </a:t>
                      </a:r>
                      <a:r>
                        <a:rPr lang="pt-BR" sz="1600" baseline="0" dirty="0" smtClean="0"/>
                        <a:t> 93.965,04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 smtClean="0"/>
                    </a:p>
                    <a:p>
                      <a:r>
                        <a:rPr lang="pt-BR" sz="1600" dirty="0" smtClean="0"/>
                        <a:t>R$                  </a:t>
                      </a:r>
                      <a:r>
                        <a:rPr lang="pt-BR" sz="1600" baseline="0" dirty="0" smtClean="0"/>
                        <a:t>    </a:t>
                      </a:r>
                      <a:r>
                        <a:rPr lang="pt-BR" sz="1600" baseline="0" dirty="0" smtClean="0"/>
                        <a:t>93.965,04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517255"/>
              </p:ext>
            </p:extLst>
          </p:nvPr>
        </p:nvGraphicFramePr>
        <p:xfrm>
          <a:off x="839416" y="4725144"/>
          <a:ext cx="10585175" cy="86409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328592"/>
                <a:gridCol w="2736304"/>
                <a:gridCol w="2520279"/>
              </a:tblGrid>
              <a:tr h="864096">
                <a:tc>
                  <a:txBody>
                    <a:bodyPr/>
                    <a:lstStyle/>
                    <a:p>
                      <a:r>
                        <a:rPr lang="pt-BR" sz="1600" b="0" u="sng" cap="none" spc="0" baseline="0" dirty="0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6.FARMÁCIA HOSPITALAR E EXAMES</a:t>
                      </a:r>
                    </a:p>
                    <a:p>
                      <a:r>
                        <a:rPr lang="pt-BR" sz="1600" baseline="0" dirty="0" smtClean="0"/>
                        <a:t>Medicamentos / Correlatos</a:t>
                      </a:r>
                    </a:p>
                    <a:p>
                      <a:r>
                        <a:rPr lang="pt-BR" sz="1600" baseline="0" dirty="0" smtClean="0"/>
                        <a:t>Exames Laboratoriais / Imagem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 smtClean="0"/>
                    </a:p>
                    <a:p>
                      <a:r>
                        <a:rPr lang="pt-BR" sz="1600" dirty="0" smtClean="0"/>
                        <a:t>R$           </a:t>
                      </a:r>
                      <a:r>
                        <a:rPr lang="pt-BR" sz="1600" dirty="0" smtClean="0"/>
                        <a:t>            </a:t>
                      </a:r>
                      <a:r>
                        <a:rPr lang="pt-BR" sz="1600" baseline="0" dirty="0" smtClean="0"/>
                        <a:t> 115.266,52 </a:t>
                      </a:r>
                      <a:endParaRPr lang="pt-BR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R$                          </a:t>
                      </a:r>
                      <a:r>
                        <a:rPr lang="pt-BR" sz="1600" baseline="0" dirty="0" smtClean="0"/>
                        <a:t>43.087,96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 smtClean="0"/>
                    </a:p>
                    <a:p>
                      <a:endParaRPr lang="pt-BR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R$          </a:t>
                      </a:r>
                      <a:r>
                        <a:rPr lang="pt-BR" sz="1600" dirty="0" smtClean="0"/>
                        <a:t>        </a:t>
                      </a:r>
                      <a:r>
                        <a:rPr lang="pt-BR" sz="1600" baseline="0" dirty="0" smtClean="0"/>
                        <a:t>  158.354,48</a:t>
                      </a:r>
                      <a:endParaRPr lang="pt-BR" sz="160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11921"/>
              </p:ext>
            </p:extLst>
          </p:nvPr>
        </p:nvGraphicFramePr>
        <p:xfrm>
          <a:off x="839416" y="5661248"/>
          <a:ext cx="10585176" cy="5791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328592"/>
                <a:gridCol w="2736304"/>
                <a:gridCol w="2520280"/>
              </a:tblGrid>
              <a:tr h="0">
                <a:tc>
                  <a:txBody>
                    <a:bodyPr/>
                    <a:lstStyle/>
                    <a:p>
                      <a:r>
                        <a:rPr lang="pt-BR" sz="1600" b="0" u="sng" cap="none" spc="0" dirty="0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7.SERVIÇOS</a:t>
                      </a:r>
                      <a:r>
                        <a:rPr lang="pt-BR" sz="1600" b="0" u="sng" cap="none" spc="0" baseline="0" dirty="0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</a:rPr>
                        <a:t> FORNECIMENTOS CONTÍNUOS</a:t>
                      </a:r>
                      <a:endParaRPr lang="pt-BR" sz="1600" b="0" u="sng" cap="none" spc="0" dirty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pt-BR" sz="1600" baseline="0" dirty="0" smtClean="0"/>
                        <a:t>Informática/Internet/Telefonia/Luz/Correios</a:t>
                      </a:r>
                      <a:endParaRPr lang="pt-BR" sz="16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R$                 </a:t>
                      </a:r>
                      <a:r>
                        <a:rPr lang="pt-BR" sz="1600" dirty="0" smtClean="0"/>
                        <a:t>        </a:t>
                      </a:r>
                      <a:r>
                        <a:rPr lang="pt-BR" sz="1600" baseline="0" dirty="0" smtClean="0"/>
                        <a:t> 13.354,79</a:t>
                      </a:r>
                      <a:endParaRPr lang="pt-B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600" dirty="0" smtClean="0"/>
                    </a:p>
                    <a:p>
                      <a:r>
                        <a:rPr lang="pt-BR" sz="1600" dirty="0" smtClean="0"/>
                        <a:t>R$                     </a:t>
                      </a:r>
                      <a:r>
                        <a:rPr lang="pt-BR" sz="1600" baseline="0" dirty="0" smtClean="0"/>
                        <a:t> 13.354,79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671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tint val="40000"/>
              <a:hueOff val="0"/>
              <a:satOff val="0"/>
              <a:lumOff val="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/>
          <p:cNvSpPr/>
          <p:nvPr/>
        </p:nvSpPr>
        <p:spPr>
          <a:xfrm>
            <a:off x="0" y="0"/>
            <a:ext cx="12192000" cy="4766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7" name="Imagem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116632"/>
            <a:ext cx="1847248" cy="312073"/>
          </a:xfrm>
          <a:prstGeom prst="rect">
            <a:avLst/>
          </a:prstGeom>
        </p:spPr>
      </p:pic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3395778604"/>
              </p:ext>
            </p:extLst>
          </p:nvPr>
        </p:nvGraphicFramePr>
        <p:xfrm>
          <a:off x="0" y="476672"/>
          <a:ext cx="11856640" cy="6381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6512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tint val="40000"/>
              <a:hueOff val="0"/>
              <a:satOff val="0"/>
              <a:lumOff val="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/>
          <p:cNvSpPr/>
          <p:nvPr/>
        </p:nvSpPr>
        <p:spPr>
          <a:xfrm>
            <a:off x="0" y="0"/>
            <a:ext cx="12192000" cy="4766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7" name="Imagem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116632"/>
            <a:ext cx="1847248" cy="312073"/>
          </a:xfrm>
          <a:prstGeom prst="rect">
            <a:avLst/>
          </a:prstGeom>
        </p:spPr>
      </p:pic>
      <p:sp>
        <p:nvSpPr>
          <p:cNvPr id="6" name="Título 21"/>
          <p:cNvSpPr txBox="1">
            <a:spLocks/>
          </p:cNvSpPr>
          <p:nvPr/>
        </p:nvSpPr>
        <p:spPr>
          <a:xfrm>
            <a:off x="119335" y="908720"/>
            <a:ext cx="11953329" cy="6480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scene3d>
            <a:camera prst="perspectiveRelaxedModerately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u="sng" dirty="0" smtClean="0">
                <a:solidFill>
                  <a:srgbClr val="0070C0"/>
                </a:solidFill>
              </a:rPr>
              <a:t>APURAÇÃO RESULTADO PRIMÁRIO – </a:t>
            </a:r>
            <a:r>
              <a:rPr lang="pt-BR" sz="2400" u="sng" dirty="0" smtClean="0">
                <a:solidFill>
                  <a:srgbClr val="0070C0"/>
                </a:solidFill>
              </a:rPr>
              <a:t>MAIO</a:t>
            </a:r>
            <a:r>
              <a:rPr lang="pt-BR" sz="2400" u="sng" dirty="0" smtClean="0">
                <a:solidFill>
                  <a:srgbClr val="0070C0"/>
                </a:solidFill>
              </a:rPr>
              <a:t> </a:t>
            </a:r>
            <a:r>
              <a:rPr lang="pt-BR" sz="2400" u="sng" dirty="0" smtClean="0">
                <a:solidFill>
                  <a:srgbClr val="0070C0"/>
                </a:solidFill>
              </a:rPr>
              <a:t>/ 2018</a:t>
            </a:r>
            <a:endParaRPr lang="pt-BR" sz="2400" u="sng" dirty="0">
              <a:solidFill>
                <a:srgbClr val="0070C0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984959"/>
              </p:ext>
            </p:extLst>
          </p:nvPr>
        </p:nvGraphicFramePr>
        <p:xfrm>
          <a:off x="1343472" y="2348880"/>
          <a:ext cx="8600504" cy="3352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256584"/>
                <a:gridCol w="3343920"/>
              </a:tblGrid>
              <a:tr h="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SALDO FINANCEIRO MÊS ANTERIOR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R$                            </a:t>
                      </a:r>
                      <a:r>
                        <a:rPr lang="pt-BR" sz="1600" baseline="0" dirty="0" smtClean="0"/>
                        <a:t> </a:t>
                      </a:r>
                      <a:r>
                        <a:rPr lang="pt-BR" sz="1600" dirty="0" smtClean="0"/>
                        <a:t>     </a:t>
                      </a:r>
                      <a:r>
                        <a:rPr lang="pt-BR" sz="1600" dirty="0" smtClean="0"/>
                        <a:t>  126.446,09</a:t>
                      </a:r>
                      <a:endParaRPr lang="pt-BR" sz="160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786067"/>
              </p:ext>
            </p:extLst>
          </p:nvPr>
        </p:nvGraphicFramePr>
        <p:xfrm>
          <a:off x="1343472" y="3140968"/>
          <a:ext cx="8640960" cy="360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256584"/>
                <a:gridCol w="3384376"/>
              </a:tblGrid>
              <a:tr h="36004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INGRESSOS</a:t>
                      </a:r>
                      <a:r>
                        <a:rPr lang="pt-BR" sz="1600" baseline="0" dirty="0" smtClean="0"/>
                        <a:t> RECEITAS NO MÊS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R$                                 </a:t>
                      </a:r>
                      <a:r>
                        <a:rPr lang="pt-BR" sz="1600" dirty="0" smtClean="0"/>
                        <a:t> 1.891.606,13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180583"/>
              </p:ext>
            </p:extLst>
          </p:nvPr>
        </p:nvGraphicFramePr>
        <p:xfrm>
          <a:off x="1343472" y="4005064"/>
          <a:ext cx="8640960" cy="360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256584"/>
                <a:gridCol w="3384376"/>
              </a:tblGrid>
              <a:tr h="36004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PAGAMENTOS REALIZADOS NO MÊS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R$                                </a:t>
                      </a:r>
                      <a:r>
                        <a:rPr lang="pt-BR" sz="1600" dirty="0" smtClean="0"/>
                        <a:t>  1.817.299,36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476463"/>
              </p:ext>
            </p:extLst>
          </p:nvPr>
        </p:nvGraphicFramePr>
        <p:xfrm>
          <a:off x="1343472" y="5157192"/>
          <a:ext cx="8640960" cy="13106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328592"/>
                <a:gridCol w="3312368"/>
              </a:tblGrid>
              <a:tr h="1022608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SALDO FINANCEIRO NO MÊS ABRIL</a:t>
                      </a:r>
                      <a:r>
                        <a:rPr lang="pt-BR" sz="1600" baseline="0" dirty="0" smtClean="0"/>
                        <a:t> 2018</a:t>
                      </a:r>
                      <a:endParaRPr lang="pt-BR" sz="1600" dirty="0" smtClean="0"/>
                    </a:p>
                    <a:p>
                      <a:endParaRPr lang="pt-BR" sz="1600" dirty="0" smtClean="0"/>
                    </a:p>
                    <a:p>
                      <a:r>
                        <a:rPr lang="pt-BR" sz="1600" baseline="0" dirty="0" smtClean="0">
                          <a:solidFill>
                            <a:srgbClr val="0070C0"/>
                          </a:solidFill>
                        </a:rPr>
                        <a:t>BB Conta Corrente 34.000-6</a:t>
                      </a:r>
                    </a:p>
                    <a:p>
                      <a:r>
                        <a:rPr lang="pt-BR" sz="1600" baseline="0" dirty="0" smtClean="0">
                          <a:solidFill>
                            <a:srgbClr val="0070C0"/>
                          </a:solidFill>
                        </a:rPr>
                        <a:t>BB Conta Corrente 48.238-2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aseline="0" dirty="0" smtClean="0">
                          <a:solidFill>
                            <a:srgbClr val="0070C0"/>
                          </a:solidFill>
                        </a:rPr>
                        <a:t>SICOOB Conta Corrente 400.871-5</a:t>
                      </a:r>
                      <a:endParaRPr lang="pt-BR" sz="1600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R$                                </a:t>
                      </a:r>
                      <a:r>
                        <a:rPr lang="pt-BR" sz="1600" dirty="0" smtClean="0"/>
                        <a:t>   </a:t>
                      </a:r>
                      <a:r>
                        <a:rPr lang="pt-BR" sz="1600" baseline="0" dirty="0" smtClean="0"/>
                        <a:t>200.752,86</a:t>
                      </a:r>
                      <a:endParaRPr lang="pt-BR" sz="1600" dirty="0" smtClean="0"/>
                    </a:p>
                    <a:p>
                      <a:r>
                        <a:rPr lang="pt-BR" sz="1600" dirty="0" smtClean="0"/>
                        <a:t>...............................................................</a:t>
                      </a:r>
                    </a:p>
                    <a:p>
                      <a:r>
                        <a:rPr lang="pt-BR" sz="1600" dirty="0" smtClean="0">
                          <a:solidFill>
                            <a:srgbClr val="0070C0"/>
                          </a:solidFill>
                        </a:rPr>
                        <a:t>R$                                 </a:t>
                      </a:r>
                      <a:r>
                        <a:rPr lang="pt-BR" sz="1600" baseline="0" dirty="0" smtClean="0">
                          <a:solidFill>
                            <a:srgbClr val="0070C0"/>
                          </a:solidFill>
                        </a:rPr>
                        <a:t>     </a:t>
                      </a:r>
                      <a:r>
                        <a:rPr lang="pt-BR" sz="1600" baseline="0" dirty="0" smtClean="0">
                          <a:solidFill>
                            <a:srgbClr val="0070C0"/>
                          </a:solidFill>
                        </a:rPr>
                        <a:t>59.998,02</a:t>
                      </a:r>
                      <a:endParaRPr lang="pt-BR" sz="1600" dirty="0" smtClean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pt-BR" sz="1600" dirty="0" smtClean="0">
                          <a:solidFill>
                            <a:srgbClr val="0070C0"/>
                          </a:solidFill>
                        </a:rPr>
                        <a:t>R$                     </a:t>
                      </a:r>
                      <a:r>
                        <a:rPr lang="pt-BR" sz="1600" dirty="0" smtClean="0">
                          <a:solidFill>
                            <a:srgbClr val="0070C0"/>
                          </a:solidFill>
                        </a:rPr>
                        <a:t>             </a:t>
                      </a:r>
                      <a:r>
                        <a:rPr lang="pt-BR" sz="1600" baseline="0" dirty="0" smtClean="0">
                          <a:solidFill>
                            <a:srgbClr val="0070C0"/>
                          </a:solidFill>
                        </a:rPr>
                        <a:t>  131.668,29</a:t>
                      </a:r>
                      <a:r>
                        <a:rPr lang="pt-BR" sz="1600" dirty="0" smtClean="0">
                          <a:solidFill>
                            <a:srgbClr val="0070C0"/>
                          </a:solidFill>
                        </a:rPr>
                        <a:t>                             </a:t>
                      </a:r>
                      <a:endParaRPr lang="pt-BR" sz="1600" dirty="0" smtClean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pt-BR" sz="1600" dirty="0" smtClean="0">
                          <a:solidFill>
                            <a:srgbClr val="0070C0"/>
                          </a:solidFill>
                        </a:rPr>
                        <a:t>R$</a:t>
                      </a:r>
                      <a:r>
                        <a:rPr lang="pt-BR" sz="1600" baseline="0" dirty="0" smtClean="0">
                          <a:solidFill>
                            <a:srgbClr val="0070C0"/>
                          </a:solidFill>
                        </a:rPr>
                        <a:t>                                        </a:t>
                      </a:r>
                      <a:r>
                        <a:rPr lang="pt-BR" sz="1600" baseline="0" dirty="0" smtClean="0">
                          <a:solidFill>
                            <a:srgbClr val="0070C0"/>
                          </a:solidFill>
                        </a:rPr>
                        <a:t>9.086,55</a:t>
                      </a:r>
                      <a:endParaRPr lang="pt-BR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045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tint val="40000"/>
              <a:hueOff val="0"/>
              <a:satOff val="0"/>
              <a:lumOff val="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/>
          <p:cNvSpPr/>
          <p:nvPr/>
        </p:nvSpPr>
        <p:spPr>
          <a:xfrm>
            <a:off x="0" y="0"/>
            <a:ext cx="12192000" cy="4766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7" name="Imagem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116632"/>
            <a:ext cx="1847248" cy="312073"/>
          </a:xfrm>
          <a:prstGeom prst="rect">
            <a:avLst/>
          </a:prstGeom>
        </p:spPr>
      </p:pic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4033103169"/>
              </p:ext>
            </p:extLst>
          </p:nvPr>
        </p:nvGraphicFramePr>
        <p:xfrm>
          <a:off x="19908" y="548680"/>
          <a:ext cx="12144672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4593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Médico 16:9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0127_TF02901024_TF02901024.potx" id="{79E3537E-98CC-4441-9DF6-9EC8F3C0C5D6}" vid="{4D73D07C-392E-48C5-BCE9-497E5C87D5F1}"/>
    </a:ext>
  </a:extLst>
</a:theme>
</file>

<file path=ppt/theme/theme2.xml><?xml version="1.0" encoding="utf-8"?>
<a:theme xmlns:a="http://schemas.openxmlformats.org/drawingml/2006/main" name="Tema do Offic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de design médico (widescreen)</Template>
  <TotalTime>12623</TotalTime>
  <Words>617</Words>
  <Application>Microsoft Office PowerPoint</Application>
  <PresentationFormat>Widescreen</PresentationFormat>
  <Paragraphs>208</Paragraphs>
  <Slides>9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2" baseType="lpstr">
      <vt:lpstr>Arial</vt:lpstr>
      <vt:lpstr>Franklin Gothic Medium</vt:lpstr>
      <vt:lpstr>Design Médico 16:9</vt:lpstr>
      <vt:lpstr>Apresentação do PowerPoint</vt:lpstr>
      <vt:lpstr>   FUNDAÇÃO SERVIÇOS DE SAÚDE DE NOVA ANDRADINA</vt:lpstr>
      <vt:lpstr>REPASSES CONFORME CONTRATO PREST SERVIÇOS N. 180/2017 – VALOR MENSAL </vt:lpstr>
      <vt:lpstr>INGRESSOS DE RECEITAS – AGOSTO/2017</vt:lpstr>
      <vt:lpstr>Apresentação do PowerPoint</vt:lpstr>
      <vt:lpstr>PAGAMENTOS REALIZADOS – MAIO / 2018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FUNDAÇÃO SERVIÇOS DE SAÚDE DE NOVA ANDRADINA</dc:title>
  <dc:creator>REGIONAL</dc:creator>
  <cp:lastModifiedBy>REGIONAL</cp:lastModifiedBy>
  <cp:revision>219</cp:revision>
  <cp:lastPrinted>2018-06-26T17:47:08Z</cp:lastPrinted>
  <dcterms:created xsi:type="dcterms:W3CDTF">2017-08-25T21:10:37Z</dcterms:created>
  <dcterms:modified xsi:type="dcterms:W3CDTF">2018-06-26T17:52:40Z</dcterms:modified>
</cp:coreProperties>
</file>