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59" r:id="rId5"/>
    <p:sldId id="260" r:id="rId6"/>
    <p:sldId id="263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80" r:id="rId17"/>
    <p:sldId id="290" r:id="rId18"/>
    <p:sldId id="27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2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E115B9-B4D1-4AB7-AA51-A98AAA579397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RELATÓRIO DA COMISSÃO DE POLÍTICA NACIONAL DE HUMANIZAÇÃO</a:t>
            </a:r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CPNH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9612" y="3140968"/>
            <a:ext cx="6400800" cy="1473200"/>
          </a:xfrm>
        </p:spPr>
        <p:txBody>
          <a:bodyPr/>
          <a:lstStyle/>
          <a:p>
            <a:r>
              <a:rPr lang="pt-BR" sz="2400" dirty="0" smtClean="0"/>
              <a:t>HOSPITAL REGIONAL DE NOVA ANDRADINA</a:t>
            </a:r>
          </a:p>
          <a:p>
            <a:endParaRPr lang="pt-BR" dirty="0"/>
          </a:p>
        </p:txBody>
      </p:sp>
      <p:pic>
        <p:nvPicPr>
          <p:cNvPr id="5" name="Imagem 4" descr="Índ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 FUNSA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9" y="4005064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571613"/>
            <a:ext cx="8286809" cy="2357454"/>
          </a:xfrm>
        </p:spPr>
        <p:txBody>
          <a:bodyPr/>
          <a:lstStyle/>
          <a:p>
            <a:pPr lvl="0"/>
            <a:r>
              <a:rPr lang="pt-BR" dirty="0"/>
              <a:t>Treinamento sobre </a:t>
            </a:r>
            <a:r>
              <a:rPr lang="pt-BR" dirty="0" smtClean="0"/>
              <a:t>Laudos;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RADIOLOGIA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785926"/>
            <a:ext cx="8358246" cy="4340237"/>
          </a:xfrm>
        </p:spPr>
        <p:txBody>
          <a:bodyPr/>
          <a:lstStyle/>
          <a:p>
            <a:pPr lvl="0"/>
            <a:r>
              <a:rPr lang="pt-BR" dirty="0"/>
              <a:t>Treinamento sobre Fisioterapia nas patologias pulmonares </a:t>
            </a:r>
            <a:r>
              <a:rPr lang="pt-BR" dirty="0" smtClean="0"/>
              <a:t>restritivas;</a:t>
            </a:r>
            <a:endParaRPr lang="pt-BR" dirty="0"/>
          </a:p>
          <a:p>
            <a:pPr lvl="0"/>
            <a:r>
              <a:rPr lang="pt-BR" dirty="0"/>
              <a:t>Treinamento sobre Fisioterapia nas patologias neurológicas.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</a:t>
            </a:r>
            <a:r>
              <a:rPr lang="pt-BR" b="1" u="sng" dirty="0"/>
              <a:t>FISIOTERAPIA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2357431"/>
            <a:ext cx="8501121" cy="3143272"/>
          </a:xfrm>
        </p:spPr>
        <p:txBody>
          <a:bodyPr/>
          <a:lstStyle/>
          <a:p>
            <a:pPr lvl="0"/>
            <a:r>
              <a:rPr lang="pt-BR" dirty="0"/>
              <a:t>Treinamento sobre lavagem das </a:t>
            </a:r>
            <a:r>
              <a:rPr lang="pt-BR" dirty="0" smtClean="0"/>
              <a:t>mãos;</a:t>
            </a:r>
          </a:p>
          <a:p>
            <a:pPr lvl="0"/>
            <a:r>
              <a:rPr lang="pt-BR" dirty="0" smtClean="0"/>
              <a:t>Treinamento sobre limpeza da máquina de hemograma;</a:t>
            </a:r>
          </a:p>
          <a:p>
            <a:pPr lvl="0"/>
            <a:r>
              <a:rPr lang="pt-BR" dirty="0" smtClean="0"/>
              <a:t>Treinamento </a:t>
            </a:r>
            <a:r>
              <a:rPr lang="pt-BR" dirty="0"/>
              <a:t>Ministrado pelo técnico de segurança do Trabalho sobre Segurança do Trabalho e Biossegurança.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</a:t>
            </a:r>
            <a:r>
              <a:rPr lang="pt-BR" b="1" i="1" u="sng" dirty="0"/>
              <a:t>LABORATÓRIO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928801"/>
            <a:ext cx="8429683" cy="2571769"/>
          </a:xfrm>
        </p:spPr>
        <p:txBody>
          <a:bodyPr/>
          <a:lstStyle/>
          <a:p>
            <a:pPr lvl="0"/>
            <a:r>
              <a:rPr lang="pt-BR" dirty="0"/>
              <a:t>Treinamento sobre atendimento ao </a:t>
            </a:r>
            <a:r>
              <a:rPr lang="pt-BR" dirty="0" smtClean="0"/>
              <a:t>público;</a:t>
            </a:r>
            <a:endParaRPr lang="pt-BR" dirty="0"/>
          </a:p>
          <a:p>
            <a:pPr lvl="0"/>
            <a:r>
              <a:rPr lang="pt-BR" dirty="0"/>
              <a:t>Treinamento sobre organização do setor.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RECEPÇÃO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928801"/>
            <a:ext cx="8429683" cy="2571769"/>
          </a:xfrm>
        </p:spPr>
        <p:txBody>
          <a:bodyPr/>
          <a:lstStyle/>
          <a:p>
            <a:pPr lvl="0"/>
            <a:r>
              <a:rPr lang="pt-BR" dirty="0"/>
              <a:t>Treinamento sobre o uso de </a:t>
            </a:r>
            <a:r>
              <a:rPr lang="pt-BR" dirty="0" smtClean="0"/>
              <a:t>IPI’S;</a:t>
            </a:r>
            <a:endParaRPr lang="pt-BR" dirty="0"/>
          </a:p>
          <a:p>
            <a:pPr lvl="0"/>
            <a:r>
              <a:rPr lang="pt-BR" dirty="0" smtClean="0"/>
              <a:t>Treinamento sobre área suja e o processo de definição de acordo com o tipo de roupa, tipos de produtos a utilizar;</a:t>
            </a:r>
          </a:p>
          <a:p>
            <a:pPr lvl="0"/>
            <a:r>
              <a:rPr lang="pt-BR" dirty="0" smtClean="0"/>
              <a:t>Treinamento </a:t>
            </a:r>
            <a:r>
              <a:rPr lang="pt-BR" dirty="0"/>
              <a:t>sobre área limpa e seus processos.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</a:t>
            </a:r>
            <a:r>
              <a:rPr lang="pt-BR" b="1" u="sng" dirty="0"/>
              <a:t>LAVANDERIA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76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928801"/>
            <a:ext cx="8429683" cy="2571769"/>
          </a:xfrm>
        </p:spPr>
        <p:txBody>
          <a:bodyPr/>
          <a:lstStyle/>
          <a:p>
            <a:pPr lvl="0"/>
            <a:r>
              <a:rPr lang="pt-BR" dirty="0"/>
              <a:t>Treinamento sobre descongelamento de </a:t>
            </a:r>
            <a:r>
              <a:rPr lang="pt-BR" dirty="0" smtClean="0"/>
              <a:t>carnes;</a:t>
            </a:r>
            <a:endParaRPr lang="pt-BR" dirty="0"/>
          </a:p>
          <a:p>
            <a:pPr lvl="0"/>
            <a:r>
              <a:rPr lang="pt-BR" dirty="0"/>
              <a:t>Treinamento sobre recebimento e manuseio de </a:t>
            </a:r>
            <a:r>
              <a:rPr lang="pt-BR" dirty="0" smtClean="0"/>
              <a:t>pães;</a:t>
            </a:r>
            <a:endParaRPr lang="pt-BR" dirty="0"/>
          </a:p>
          <a:p>
            <a:pPr lvl="0"/>
            <a:r>
              <a:rPr lang="pt-BR" dirty="0"/>
              <a:t>Treinamento sobre higienização das placas de corte.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</a:t>
            </a:r>
            <a:r>
              <a:rPr lang="pt-BR" b="1" u="sng" dirty="0"/>
              <a:t>NUTRIÇÃO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52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>COMISSÃO DE EDUCAÇÃO PERMANENTE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6654" y="1857364"/>
            <a:ext cx="7895873" cy="426911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b="1" dirty="0" smtClean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>
              <a:buNone/>
            </a:pPr>
            <a:r>
              <a:rPr lang="pt-BR" dirty="0" smtClean="0"/>
              <a:t>		A seguir, os trabalhos realizados no mês de AGOSTO de 2018: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Grupo de Gestantes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122" name="Picture 2" descr="IMG_0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7684"/>
            <a:ext cx="4391918" cy="46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_0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67684"/>
            <a:ext cx="4249042" cy="46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226254"/>
          </a:xfrm>
        </p:spPr>
        <p:txBody>
          <a:bodyPr>
            <a:normAutofit/>
          </a:bodyPr>
          <a:lstStyle/>
          <a:p>
            <a:r>
              <a:rPr lang="pt-BR" dirty="0" smtClean="0"/>
              <a:t> </a:t>
            </a:r>
          </a:p>
          <a:p>
            <a:pPr algn="ctr">
              <a:buNone/>
            </a:pPr>
            <a:r>
              <a:rPr lang="pt-BR" b="1" u="sng" dirty="0" smtClean="0"/>
              <a:t>Considerações Finais 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A comissão de humanização tem um papel importante nas ações internas do ambiente hospitalar. Nosso papel tem relação direta com a mudança cultural, agindo na capacitação dos profissionais, oferecendo um bom atendimento, e melhorando o nosso sistema de Saúde.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4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A Política Nacional de Humanização se pauta em três princípios: inseparabilidade entre a atenção e a gestão dos processos de produção de saúde, transversalidade e autonomia e protagonismo dos sujeitos. Além disso, está em constante atualização, em busca de coerência com os princípios do SUS, sendo uma política institucional construída coletivamente, envolvendo não só o governo federal, mas as instâncias estaduais e municipais. Para se efetivar a humanização é fundamental que os sujeitos participantes dos processos em saúde se reconheçam como protagonistas e </a:t>
            </a:r>
            <a:r>
              <a:rPr lang="pt-BR" dirty="0" err="1" smtClean="0"/>
              <a:t>corresponsáveis</a:t>
            </a:r>
            <a:r>
              <a:rPr lang="pt-BR" dirty="0" smtClean="0"/>
              <a:t> de suas práticas, buscando garantir a universalidade do acesso, a integralidade do cuidado e a equidade das ofertas em saúde.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642918"/>
            <a:ext cx="8358245" cy="56436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3.19 - CPNH – COMISSÃO DE POLITICA NACIONAL DE HUMANIZAÇÃO MÊS DE SETEMBRO DE 2018.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O Questionário de Avaliação da Satisfação do Usuário tem como objetivo registrar a opinião dos usuários e pontuar as questões referentes à atuação dos diversos profissionais que o assistem, assim como a qualidade do atendimento e das instalações físicas. Diante disto, criou-se uma comissão onde os integrantes têm por obrigatoriedade realizar uma análise usando critérios relevantes para validação dos mesmos.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38821" y="2218053"/>
            <a:ext cx="1643074" cy="338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200" b="1" dirty="0" smtClean="0"/>
              <a:t>ANIVERSARIANTES </a:t>
            </a:r>
          </a:p>
          <a:p>
            <a:pPr>
              <a:buNone/>
            </a:pPr>
            <a:r>
              <a:rPr lang="pt-BR" sz="1200" b="1" dirty="0" smtClean="0"/>
              <a:t>              DO </a:t>
            </a:r>
          </a:p>
          <a:p>
            <a:pPr>
              <a:buNone/>
            </a:pPr>
            <a:r>
              <a:rPr lang="pt-BR" sz="1200" b="1" dirty="0" smtClean="0"/>
              <a:t>    MÊS DE SETEMBRO</a:t>
            </a:r>
            <a:endParaRPr lang="pt-BR" sz="12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CAIXA DE BOMBOM AOS COLABORADORES </a:t>
            </a:r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1653894" y="172611"/>
            <a:ext cx="6758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Picture 1" descr="IMG_9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056"/>
            <a:ext cx="3365326" cy="468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6514523" y="218825"/>
            <a:ext cx="68103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Picture 3" descr="IMG_0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70" y="1569434"/>
            <a:ext cx="3756604" cy="46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4500570"/>
            <a:ext cx="2000232" cy="2021936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Bolo dos aniversariantes</a:t>
            </a:r>
          </a:p>
          <a:p>
            <a:pPr marL="0" indent="0">
              <a:buNone/>
            </a:pPr>
            <a:r>
              <a:rPr lang="pt-BR" dirty="0" smtClean="0"/>
              <a:t> servido no refeitório </a:t>
            </a:r>
            <a:endParaRPr lang="pt-BR" dirty="0"/>
          </a:p>
        </p:txBody>
      </p:sp>
      <p:pic>
        <p:nvPicPr>
          <p:cNvPr id="4" name="Picture 2" descr="52f57252-38ab-4310-a984-9663c7f8b3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108"/>
            <a:ext cx="43053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de6ba6f-12f5-42f2-b99b-6b656c50b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12" y="392107"/>
            <a:ext cx="4401616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pPr marL="0" indent="0"/>
            <a:r>
              <a:rPr lang="pt-BR" dirty="0" smtClean="0"/>
              <a:t>Brinde da Ginástica Laboral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5736" y="13407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5" name="Picture 3" descr="IMG_15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416425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/>
              <a:t>Capacitação Rede Cegonha em Campo Grande</a:t>
            </a:r>
            <a:endParaRPr lang="pt-BR" dirty="0"/>
          </a:p>
        </p:txBody>
      </p:sp>
      <p:pic>
        <p:nvPicPr>
          <p:cNvPr id="2" name="Picture 2" descr="62ca05cb-f250-4b07-a7fd-b127bd1b5c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05763"/>
            <a:ext cx="4104456" cy="481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240f3d1-12c4-4969-a1c9-2c11ae88e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05763"/>
            <a:ext cx="4104455" cy="481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1" y="1643050"/>
            <a:ext cx="7994680" cy="4483113"/>
          </a:xfrm>
        </p:spPr>
        <p:txBody>
          <a:bodyPr/>
          <a:lstStyle/>
          <a:p>
            <a:pPr lvl="0"/>
            <a:r>
              <a:rPr lang="pt-BR" dirty="0"/>
              <a:t>Treinamento sobre lavagem das </a:t>
            </a:r>
            <a:r>
              <a:rPr lang="pt-BR" dirty="0" smtClean="0"/>
              <a:t>mãos;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/>
              <a:t>TREINAMENTO SETOR </a:t>
            </a:r>
            <a:r>
              <a:rPr lang="pt-BR" b="1" u="sng" dirty="0" smtClean="0"/>
              <a:t>FARMÁCIA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5" cy="491174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sz="2000" dirty="0"/>
              <a:t>Protocolo operacional padrão no cuidado humanizado assegurando boas práticas de atenção no parto e </a:t>
            </a:r>
            <a:r>
              <a:rPr lang="pt-BR" sz="2000" dirty="0" smtClean="0"/>
              <a:t>nascimento;</a:t>
            </a:r>
            <a:endParaRPr lang="pt-BR" sz="2000" dirty="0"/>
          </a:p>
          <a:p>
            <a:pPr lvl="0"/>
            <a:r>
              <a:rPr lang="pt-BR" sz="2000" dirty="0"/>
              <a:t>Orientação aos funcionários quanto a esterilização de materiais, lavagem e armazenamento no centro cirúrgico. Ressalvado sobre o preenchimento correto das cirurgias seguras, revisão dos formulários para melhor atender o paciente, dando mais qualidade e </a:t>
            </a:r>
            <a:r>
              <a:rPr lang="pt-BR" sz="2000" dirty="0" smtClean="0"/>
              <a:t>segurança;</a:t>
            </a:r>
            <a:endParaRPr lang="pt-BR" sz="2000" dirty="0"/>
          </a:p>
          <a:p>
            <a:pPr lvl="0"/>
            <a:r>
              <a:rPr lang="pt-BR" sz="2000" dirty="0"/>
              <a:t>Orientação sobre identificação dos materiais dispensados pelo centro cirúrgico. Ressalvou que o não cumprimento em prazo de 04 dias , os </a:t>
            </a:r>
            <a:r>
              <a:rPr lang="pt-BR" sz="2000" dirty="0" smtClean="0"/>
              <a:t>materiais </a:t>
            </a:r>
            <a:r>
              <a:rPr lang="pt-BR" sz="2000" dirty="0"/>
              <a:t>que estiverem irregulares serão retirados e encaminhados a CCIH para notificação do </a:t>
            </a:r>
            <a:r>
              <a:rPr lang="pt-BR" sz="2000" dirty="0" smtClean="0"/>
              <a:t>setor;</a:t>
            </a:r>
            <a:endParaRPr lang="pt-BR" sz="2000" dirty="0"/>
          </a:p>
          <a:p>
            <a:pPr lvl="0"/>
            <a:r>
              <a:rPr lang="pt-BR" sz="2000" dirty="0"/>
              <a:t>Orientação quanto a realização do relatório de enfermagem, referindo a importância de um relatório com riqueza de informações do paciente em relação a higiene, humor e atitude, estado nutricional dentre </a:t>
            </a:r>
            <a:r>
              <a:rPr lang="pt-BR" sz="2000" dirty="0" smtClean="0"/>
              <a:t>outros;</a:t>
            </a:r>
            <a:endParaRPr lang="pt-BR" sz="2000" dirty="0"/>
          </a:p>
          <a:p>
            <a:pPr lvl="0"/>
            <a:r>
              <a:rPr lang="pt-BR" sz="2000" dirty="0"/>
              <a:t>Orientações sobre remanejamento de profissionais (técnicos de enfermagem), pontuando a importância a anotação justificando no livro de intercorrência o motivo do deslocamento do profissional do </a:t>
            </a:r>
            <a:r>
              <a:rPr lang="pt-BR" sz="2000" dirty="0" smtClean="0"/>
              <a:t>setor;</a:t>
            </a:r>
            <a:endParaRPr lang="pt-BR" sz="2000" dirty="0"/>
          </a:p>
          <a:p>
            <a:pPr lvl="0"/>
            <a:r>
              <a:rPr lang="pt-BR" sz="2000" dirty="0"/>
              <a:t>Orientações sobre a importância do repasse das ocorrências entre os plantões com clareza e </a:t>
            </a:r>
            <a:r>
              <a:rPr lang="pt-BR" sz="2000" dirty="0" smtClean="0"/>
              <a:t>objetividade</a:t>
            </a:r>
            <a:r>
              <a:rPr lang="pt-BR" sz="2000" dirty="0"/>
              <a:t>;</a:t>
            </a:r>
          </a:p>
          <a:p>
            <a:pPr lvl="0"/>
            <a:r>
              <a:rPr lang="pt-BR" sz="2000" dirty="0"/>
              <a:t>Orientações sobre manuseio, identificação correta de abertura das medicações com data, hora e identificação de quem as </a:t>
            </a:r>
            <a:r>
              <a:rPr lang="pt-BR" sz="2000" dirty="0" smtClean="0"/>
              <a:t>fez;</a:t>
            </a:r>
            <a:endParaRPr lang="pt-BR" sz="2000" dirty="0"/>
          </a:p>
          <a:p>
            <a:pPr lvl="0"/>
            <a:r>
              <a:rPr lang="pt-BR" sz="2000" dirty="0"/>
              <a:t>Orientação sobre a comunicação a Direção quando houver registro de intercorrências no livro de registro para eventuais soluções dos problemas,</a:t>
            </a:r>
          </a:p>
          <a:p>
            <a:r>
              <a:rPr lang="pt-BR" sz="2000" dirty="0"/>
              <a:t>Apresentação do </a:t>
            </a:r>
            <a:r>
              <a:rPr lang="pt-BR" sz="2000" dirty="0" err="1"/>
              <a:t>check</a:t>
            </a:r>
            <a:r>
              <a:rPr lang="pt-BR" sz="2000" dirty="0"/>
              <a:t> </a:t>
            </a:r>
            <a:r>
              <a:rPr lang="pt-BR" sz="2000" dirty="0" err="1"/>
              <a:t>list</a:t>
            </a:r>
            <a:r>
              <a:rPr lang="pt-BR" sz="2000" dirty="0"/>
              <a:t> de cuidados com RN exposto ao HIV.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1780"/>
          </a:xfrm>
        </p:spPr>
        <p:txBody>
          <a:bodyPr>
            <a:normAutofit fontScale="90000"/>
          </a:bodyPr>
          <a:lstStyle/>
          <a:p>
            <a:r>
              <a:rPr lang="pt-BR" b="1" i="1" u="sng" dirty="0" smtClean="0"/>
              <a:t/>
            </a:r>
            <a:br>
              <a:rPr lang="pt-BR" b="1" i="1" u="sng" dirty="0" smtClean="0"/>
            </a:br>
            <a:r>
              <a:rPr lang="pt-BR" b="1" i="1" u="sng" dirty="0" smtClean="0"/>
              <a:t>TREINAMENTO SETOR ENFERMAGEM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4185</TotalTime>
  <Words>555</Words>
  <Application>Microsoft Office PowerPoint</Application>
  <PresentationFormat>Apresentação na tela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Forma de Onda</vt:lpstr>
      <vt:lpstr>RELATÓRIO DA COMISSÃO DE POLÍTICA NACIONAL DE HUMANIZAÇÃO  CPNH </vt:lpstr>
      <vt:lpstr>INTRODUÇÃO </vt:lpstr>
      <vt:lpstr>Apresentação do PowerPoint</vt:lpstr>
      <vt:lpstr>CAIXA DE BOMBOM AOS COLABORADORES </vt:lpstr>
      <vt:lpstr>Apresentação do PowerPoint</vt:lpstr>
      <vt:lpstr>Brinde da Ginástica Laboral</vt:lpstr>
      <vt:lpstr>Capacitação Rede Cegonha em Campo Grande</vt:lpstr>
      <vt:lpstr>TREINAMENTO SETOR FARMÁCIA </vt:lpstr>
      <vt:lpstr> TREINAMENTO SETOR ENFERMAGEM </vt:lpstr>
      <vt:lpstr>TREINAMENTO SETOR RADIOLOGIA </vt:lpstr>
      <vt:lpstr>TREINAMENTO SETOR FISIOTERAPIA </vt:lpstr>
      <vt:lpstr>TREINAMENTO SETOR LABORATÓRIO </vt:lpstr>
      <vt:lpstr>TREINAMENTO SETOR RECEPÇÃO </vt:lpstr>
      <vt:lpstr>TREINAMENTO SETOR LAVANDERIA </vt:lpstr>
      <vt:lpstr>TREINAMENTO SETOR NUTRIÇÃO </vt:lpstr>
      <vt:lpstr> COMISSÃO DE EDUCAÇÃO PERMANENTE </vt:lpstr>
      <vt:lpstr>Grupo de Gestantes </vt:lpstr>
      <vt:lpstr>CONSIDERAÇÕES FINAIS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ACONTECIMENTOS 2015</dc:title>
  <dc:creator>computer-w7</dc:creator>
  <cp:lastModifiedBy>computer-w7</cp:lastModifiedBy>
  <cp:revision>168</cp:revision>
  <dcterms:created xsi:type="dcterms:W3CDTF">2016-03-11T18:07:24Z</dcterms:created>
  <dcterms:modified xsi:type="dcterms:W3CDTF">2018-10-31T12:01:46Z</dcterms:modified>
</cp:coreProperties>
</file>