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1" r:id="rId1"/>
  </p:sldMasterIdLst>
  <p:notesMasterIdLst>
    <p:notesMasterId r:id="rId16"/>
  </p:notesMasterIdLst>
  <p:sldIdLst>
    <p:sldId id="257" r:id="rId2"/>
    <p:sldId id="258" r:id="rId3"/>
    <p:sldId id="362" r:id="rId4"/>
    <p:sldId id="351" r:id="rId5"/>
    <p:sldId id="374" r:id="rId6"/>
    <p:sldId id="375" r:id="rId7"/>
    <p:sldId id="369" r:id="rId8"/>
    <p:sldId id="272" r:id="rId9"/>
    <p:sldId id="300" r:id="rId10"/>
    <p:sldId id="376" r:id="rId11"/>
    <p:sldId id="377" r:id="rId12"/>
    <p:sldId id="378" r:id="rId13"/>
    <p:sldId id="366" r:id="rId14"/>
    <p:sldId id="27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5E1C7EEA-1DED-4398-BDA3-87FE2C42A9D3}">
          <p14:sldIdLst>
            <p14:sldId id="257"/>
            <p14:sldId id="258"/>
            <p14:sldId id="362"/>
            <p14:sldId id="351"/>
            <p14:sldId id="374"/>
            <p14:sldId id="375"/>
          </p14:sldIdLst>
        </p14:section>
        <p14:section name="Seção sem Título" id="{2C6019F0-A84A-4F09-A773-B2B0867DCFD0}">
          <p14:sldIdLst/>
        </p14:section>
        <p14:section name="Seção sem Título" id="{C801FB15-405B-49A7-986C-5EAAE2A77674}">
          <p14:sldIdLst>
            <p14:sldId id="369"/>
            <p14:sldId id="272"/>
          </p14:sldIdLst>
        </p14:section>
        <p14:section name="Seção sem Título" id="{FADD8065-5E5F-45F3-A9EF-CD514696D975}">
          <p14:sldIdLst>
            <p14:sldId id="300"/>
            <p14:sldId id="376"/>
            <p14:sldId id="377"/>
            <p14:sldId id="378"/>
            <p14:sldId id="366"/>
            <p14:sldId id="274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679" autoAdjust="0"/>
  </p:normalViewPr>
  <p:slideViewPr>
    <p:cSldViewPr>
      <p:cViewPr>
        <p:scale>
          <a:sx n="72" d="100"/>
          <a:sy n="72" d="100"/>
        </p:scale>
        <p:origin x="-816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14BC8-0127-4E45-B274-2ABB79C31401}" type="datetimeFigureOut">
              <a:rPr lang="pt-BR" smtClean="0"/>
              <a:t>11/05/2021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D2BBD0-03A1-46C8-8A40-0755C73300F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4790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21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193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9418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9418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9418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94180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3753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04007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04007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0400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0400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04007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D2BBD0-03A1-46C8-8A40-0755C73300F3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3011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6" name="Group 65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67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8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71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2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6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4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8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7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8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9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20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0238" y="1122363"/>
            <a:ext cx="6593681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0238" y="3602038"/>
            <a:ext cx="6593681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01052" y="5410202"/>
            <a:ext cx="2057400" cy="365125"/>
          </a:xfrm>
        </p:spPr>
        <p:txBody>
          <a:bodyPr/>
          <a:lstStyle/>
          <a:p>
            <a:fld id="{91366A4E-08D1-4375-9A1F-212D2118D15B}" type="datetimeFigureOut">
              <a:rPr lang="pt-BR" smtClean="0"/>
              <a:t>11/05/2021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0237" y="5410202"/>
            <a:ext cx="3843665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15603" y="5410200"/>
            <a:ext cx="578317" cy="365125"/>
          </a:xfrm>
        </p:spPr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540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856060" y="2249487"/>
            <a:ext cx="7429499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9" name="Date Placeholder 3"/>
          <p:cNvSpPr>
            <a:spLocks noGrp="1"/>
          </p:cNvSpPr>
          <p:nvPr>
            <p:ph type="dt" sz="half" idx="10"/>
          </p:nvPr>
        </p:nvSpPr>
        <p:spPr>
          <a:xfrm>
            <a:off x="5592691" y="5883277"/>
            <a:ext cx="2057400" cy="365125"/>
          </a:xfrm>
        </p:spPr>
        <p:txBody>
          <a:bodyPr/>
          <a:lstStyle/>
          <a:p>
            <a:fld id="{91366A4E-08D1-4375-9A1F-212D2118D15B}" type="datetimeFigureOut">
              <a:rPr lang="pt-BR" smtClean="0"/>
              <a:t>11/05/2021</a:t>
            </a:fld>
            <a:endParaRPr lang="pt-BR" dirty="0"/>
          </a:p>
        </p:txBody>
      </p:sp>
      <p:sp>
        <p:nvSpPr>
          <p:cNvPr id="5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56059" y="5883276"/>
            <a:ext cx="4679482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07241" y="5883275"/>
            <a:ext cx="578317" cy="365125"/>
          </a:xfrm>
        </p:spPr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2570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419227"/>
            <a:ext cx="74295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4424362"/>
            <a:ext cx="74295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11/05/2021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8219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2249486"/>
            <a:ext cx="3658792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2249486"/>
            <a:ext cx="3656408" cy="3541714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11/05/2021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2030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619127"/>
            <a:ext cx="7429500" cy="1477961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8902" y="2249486"/>
            <a:ext cx="3435949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3073398"/>
            <a:ext cx="3658793" cy="2717801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1992" y="2249485"/>
            <a:ext cx="3433565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3073398"/>
            <a:ext cx="3656408" cy="2717801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11/05/2021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344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11/05/2021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2985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11/05/2021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739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609601"/>
            <a:ext cx="2892028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592666"/>
            <a:ext cx="4418407" cy="5198534"/>
          </a:xfrm>
        </p:spPr>
        <p:txBody>
          <a:bodyPr anchor="ctr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2249486"/>
            <a:ext cx="2892028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11/05/2021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7929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1" y="609600"/>
            <a:ext cx="3753962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2866" y="609600"/>
            <a:ext cx="3452693" cy="5181602"/>
          </a:xfrm>
          <a:prstGeom prst="round2DiagRect">
            <a:avLst>
              <a:gd name="adj1" fmla="val 6074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9" y="2249486"/>
            <a:ext cx="3753964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11/05/2021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34360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304665"/>
            <a:ext cx="7434266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606426"/>
            <a:ext cx="7434266" cy="3299778"/>
          </a:xfrm>
          <a:prstGeom prst="round2DiagRect">
            <a:avLst>
              <a:gd name="adj1" fmla="val 5101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5124020"/>
            <a:ext cx="7433144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11/05/2021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87937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609600"/>
            <a:ext cx="7429466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419600"/>
            <a:ext cx="7428344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11/05/2021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9256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4309919"/>
            <a:ext cx="74295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11/05/2021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2" name="TextBox 51"/>
          <p:cNvSpPr txBox="1"/>
          <p:nvPr/>
        </p:nvSpPr>
        <p:spPr>
          <a:xfrm>
            <a:off x="696579" y="71845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817473" y="276497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47401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2134042"/>
            <a:ext cx="74295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4657655"/>
            <a:ext cx="7428379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11/05/2021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18813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609600"/>
            <a:ext cx="7429499" cy="1905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674463"/>
            <a:ext cx="2397674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56059" y="3360263"/>
            <a:ext cx="2396432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677635"/>
            <a:ext cx="238828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6075" y="3363435"/>
            <a:ext cx="238895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674463"/>
            <a:ext cx="2396226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3360263"/>
            <a:ext cx="2396226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11/05/2021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39154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nas de 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609600"/>
            <a:ext cx="7429499" cy="1905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4404596"/>
            <a:ext cx="239643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666998"/>
            <a:ext cx="239643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4980859"/>
            <a:ext cx="239643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4404596"/>
            <a:ext cx="24003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666998"/>
            <a:ext cx="2399205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4980857"/>
            <a:ext cx="24003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4404595"/>
            <a:ext cx="2393056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666998"/>
            <a:ext cx="2396227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800" dirty="0"/>
            </a:lvl1pPr>
          </a:lstStyle>
          <a:p>
            <a:pPr marL="0" lvl="0" indent="0">
              <a:buNone/>
            </a:pPr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4980855"/>
            <a:ext cx="2396226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11/05/2021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cap="all" baseline="0"/>
            </a:lvl1pPr>
          </a:lstStyle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6480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11/05/2021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5523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609600"/>
            <a:ext cx="1503758" cy="5181601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609600"/>
            <a:ext cx="5811443" cy="5181601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11/05/2021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3889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66A4E-08D1-4375-9A1F-212D2118D15B}" type="datetimeFigureOut">
              <a:rPr lang="pt-BR" smtClean="0"/>
              <a:t>11/05/2021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252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9041774" cy="6858001"/>
            <a:chOff x="-14288" y="0"/>
            <a:chExt cx="9041774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8352798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618518"/>
            <a:ext cx="74294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2249487"/>
            <a:ext cx="74294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588327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66A4E-08D1-4375-9A1F-212D2118D15B}" type="datetimeFigureOut">
              <a:rPr lang="pt-BR" smtClean="0"/>
              <a:t>11/05/2021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5883276"/>
            <a:ext cx="46794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5883275"/>
            <a:ext cx="5783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70DE7-890F-4F33-A39C-C3ED28C462D7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901041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82" r:id="rId1"/>
    <p:sldLayoutId id="2147483983" r:id="rId2"/>
    <p:sldLayoutId id="2147483984" r:id="rId3"/>
    <p:sldLayoutId id="2147483985" r:id="rId4"/>
    <p:sldLayoutId id="2147483986" r:id="rId5"/>
    <p:sldLayoutId id="2147483987" r:id="rId6"/>
    <p:sldLayoutId id="2147483988" r:id="rId7"/>
    <p:sldLayoutId id="2147483989" r:id="rId8"/>
    <p:sldLayoutId id="2147483990" r:id="rId9"/>
    <p:sldLayoutId id="2147483991" r:id="rId10"/>
    <p:sldLayoutId id="2147483992" r:id="rId11"/>
    <p:sldLayoutId id="2147483993" r:id="rId12"/>
    <p:sldLayoutId id="2147483994" r:id="rId13"/>
    <p:sldLayoutId id="2147483995" r:id="rId14"/>
    <p:sldLayoutId id="2147483996" r:id="rId15"/>
    <p:sldLayoutId id="2147483997" r:id="rId16"/>
    <p:sldLayoutId id="2147483998" r:id="rId17"/>
    <p:sldLayoutId id="214748399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053743" y="404664"/>
            <a:ext cx="6334681" cy="2233294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/>
              <a:t>RELATÓRIO DA COMISSÃO DE </a:t>
            </a:r>
            <a:r>
              <a:rPr lang="pt-BR" sz="2800" b="1" dirty="0" smtClean="0"/>
              <a:t>POLÍTICA NACIONAL </a:t>
            </a:r>
            <a:r>
              <a:rPr lang="pt-BR" sz="2800" b="1" dirty="0"/>
              <a:t>DE </a:t>
            </a:r>
            <a:r>
              <a:rPr lang="pt-BR" sz="2800" b="1" dirty="0" smtClean="0"/>
              <a:t>HUMANIZAÇÃO-CPNH </a:t>
            </a:r>
            <a:r>
              <a:rPr lang="pt-BR" sz="2800" b="1" dirty="0"/>
              <a:t/>
            </a:r>
            <a:br>
              <a:rPr lang="pt-BR" sz="2800" b="1" dirty="0"/>
            </a:br>
            <a:r>
              <a:rPr lang="pt-BR" sz="2800" b="1" dirty="0"/>
              <a:t/>
            </a:r>
            <a:br>
              <a:rPr lang="pt-BR" sz="2800" b="1" dirty="0"/>
            </a:br>
            <a:endParaRPr lang="pt-BR" sz="28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87624" y="2780928"/>
            <a:ext cx="7200800" cy="79208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pt-BR" sz="2400" dirty="0" smtClean="0">
                <a:latin typeface="Arial Black" panose="020B0A04020102020204" pitchFamily="34" charset="0"/>
              </a:rPr>
              <a:t>HOSPITAL REGIONAL DE NOVA ANDRADINA</a:t>
            </a:r>
          </a:p>
          <a:p>
            <a:pPr algn="ctr"/>
            <a:r>
              <a:rPr lang="pt-BR" dirty="0" smtClean="0">
                <a:latin typeface="Arial Black" panose="020B0A04020102020204" pitchFamily="34" charset="0"/>
              </a:rPr>
              <a:t>abril /2021</a:t>
            </a:r>
            <a:endParaRPr lang="pt-BR" dirty="0">
              <a:latin typeface="Arial Black" panose="020B0A04020102020204" pitchFamily="34" charset="0"/>
            </a:endParaRPr>
          </a:p>
        </p:txBody>
      </p:sp>
      <p:pic>
        <p:nvPicPr>
          <p:cNvPr id="7" name="Imagem 6" descr="Logo FUNSAU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861048"/>
            <a:ext cx="2950305" cy="19826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815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979712" y="404664"/>
            <a:ext cx="6377855" cy="1478570"/>
          </a:xfrm>
        </p:spPr>
        <p:txBody>
          <a:bodyPr>
            <a:normAutofit/>
          </a:bodyPr>
          <a:lstStyle/>
          <a:p>
            <a:pPr algn="ctr"/>
            <a:r>
              <a:rPr lang="pt-BR" dirty="0" smtClean="0"/>
              <a:t>INTRODUÇÃO </a:t>
            </a:r>
            <a:endParaRPr lang="pt-BR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99592" y="1883234"/>
            <a:ext cx="7560840" cy="377801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pt-BR" dirty="0"/>
              <a:t>  		A Política Nacional de Humanização (PNH) – </a:t>
            </a:r>
            <a:r>
              <a:rPr lang="pt-BR" dirty="0" err="1"/>
              <a:t>HumanizaSUS</a:t>
            </a:r>
            <a:r>
              <a:rPr lang="pt-BR" dirty="0"/>
              <a:t> existe desde 2003 para efetivar os princípios do SUS no cotidiano das práticas de atenção e gestão, qualificando a saúde pública no Brasil e incentivando trocas solidárias entre gestores, trabalhadores e usuários. A PNH deve estar presente e inserida em todas as políticas e programas do SUS. </a:t>
            </a:r>
            <a:endParaRPr lang="pt-BR" dirty="0" smtClean="0"/>
          </a:p>
          <a:p>
            <a:pPr>
              <a:buNone/>
            </a:pPr>
            <a:r>
              <a:rPr lang="pt-BR" dirty="0"/>
              <a:t>	</a:t>
            </a:r>
            <a:r>
              <a:rPr lang="pt-BR" dirty="0" smtClean="0"/>
              <a:t>	A seguir, os trabalhos realizados no mês de abril de 2021:</a:t>
            </a:r>
            <a:r>
              <a:rPr lang="pt-BR" dirty="0"/>
              <a:t> </a:t>
            </a:r>
          </a:p>
        </p:txBody>
      </p:sp>
      <p:pic>
        <p:nvPicPr>
          <p:cNvPr id="4" name="Imagem 3" descr="Índice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4" y="0"/>
            <a:ext cx="1830912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5855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9632" y="620688"/>
            <a:ext cx="6768752" cy="147857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2800" dirty="0" smtClean="0"/>
              <a:t>A comissão de humanização parabeniza os aniversariantes do mês de </a:t>
            </a:r>
            <a:r>
              <a:rPr lang="pt-BR" sz="2800" dirty="0" smtClean="0"/>
              <a:t>abril</a:t>
            </a:r>
            <a:r>
              <a:rPr lang="pt-BR" sz="2800" dirty="0" smtClean="0"/>
              <a:t> </a:t>
            </a:r>
            <a:r>
              <a:rPr lang="pt-BR" sz="2800" dirty="0" smtClean="0"/>
              <a:t>com muita </a:t>
            </a:r>
            <a:r>
              <a:rPr lang="pt-BR" sz="2800" dirty="0" smtClean="0"/>
              <a:t>alegria e faz a entrega da caixa de bombom aos colaboradores</a:t>
            </a:r>
            <a:endParaRPr lang="pt-BR" sz="2800" dirty="0"/>
          </a:p>
        </p:txBody>
      </p:sp>
      <p:pic>
        <p:nvPicPr>
          <p:cNvPr id="1026" name="Picture 2" descr="C:\Users\Núbia Stael\Downloads\IMG-20210507-WA003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547" y="2564904"/>
            <a:ext cx="2403798" cy="320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úbia Stael\Downloads\IMG-20210507-WA00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5749" y="2519942"/>
            <a:ext cx="1656185" cy="323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796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0893" y="-315416"/>
            <a:ext cx="7650001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dirty="0" smtClean="0"/>
              <a:t> Doações</a:t>
            </a:r>
            <a:endParaRPr lang="pt-BR" sz="2800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971600" y="1052736"/>
            <a:ext cx="7560840" cy="2952327"/>
          </a:xfrm>
        </p:spPr>
        <p:txBody>
          <a:bodyPr>
            <a:noAutofit/>
          </a:bodyPr>
          <a:lstStyle/>
          <a:p>
            <a:r>
              <a:rPr lang="pt-BR" sz="2000" dirty="0" smtClean="0"/>
              <a:t>O Hospital Regional recebeu a doação de 53 pacotes de café gourmet da COCAMAR, que foram sorteados nos diferentes setores do hospital. A Comissão de Humanização organizou o sorteio com </a:t>
            </a:r>
            <a:r>
              <a:rPr lang="pt-BR" sz="2000" smtClean="0"/>
              <a:t>todo carinho</a:t>
            </a:r>
            <a:r>
              <a:rPr lang="pt-BR" sz="2000" smtClean="0"/>
              <a:t>.</a:t>
            </a:r>
            <a:endParaRPr lang="pt-BR" sz="2000" dirty="0"/>
          </a:p>
        </p:txBody>
      </p:sp>
      <p:pic>
        <p:nvPicPr>
          <p:cNvPr id="2050" name="Picture 2" descr="C:\Users\Núbia Stael\Downloads\IMG-20210331-WA00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69264"/>
            <a:ext cx="1402254" cy="2492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Núbia Stael\Downloads\IMG-20210402-WA00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270987"/>
            <a:ext cx="1880118" cy="250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Núbia Stael\Downloads\IMG-20210402-WA005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492896"/>
            <a:ext cx="1508630" cy="28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Núbia Stael\Downloads\IMG-20210402-WA005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785762"/>
            <a:ext cx="1610676" cy="28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84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0856" y="-164099"/>
            <a:ext cx="7650001" cy="1905000"/>
          </a:xfrm>
        </p:spPr>
        <p:txBody>
          <a:bodyPr>
            <a:normAutofit/>
          </a:bodyPr>
          <a:lstStyle/>
          <a:p>
            <a:pPr algn="ctr"/>
            <a:r>
              <a:rPr lang="pt-BR" sz="2800" dirty="0" smtClean="0"/>
              <a:t> Doações</a:t>
            </a:r>
            <a:endParaRPr lang="pt-BR" sz="2800" dirty="0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611560" y="1412776"/>
            <a:ext cx="8280920" cy="2808312"/>
          </a:xfrm>
        </p:spPr>
        <p:txBody>
          <a:bodyPr>
            <a:noAutofit/>
          </a:bodyPr>
          <a:lstStyle/>
          <a:p>
            <a:r>
              <a:rPr lang="pt-BR" sz="2000" dirty="0" smtClean="0"/>
              <a:t>O Hospital Regional também recebeu a doação de ovos de páscoa, foram um total de 100 ovos, recebidos da Usina Santa Helena, do Banco </a:t>
            </a:r>
            <a:r>
              <a:rPr lang="pt-BR" sz="2000" dirty="0" err="1" smtClean="0"/>
              <a:t>Sicred</a:t>
            </a:r>
            <a:r>
              <a:rPr lang="pt-BR" sz="2000" dirty="0" smtClean="0"/>
              <a:t> e o Promotor de Justiça </a:t>
            </a:r>
            <a:r>
              <a:rPr lang="pt-BR" sz="2000" dirty="0" err="1" smtClean="0"/>
              <a:t>Drº</a:t>
            </a:r>
            <a:r>
              <a:rPr lang="pt-BR" sz="2000" dirty="0" smtClean="0"/>
              <a:t> </a:t>
            </a:r>
            <a:r>
              <a:rPr lang="pt-BR" sz="2000" dirty="0" smtClean="0"/>
              <a:t>Paulo Henrique Freitas. Além de duas barras trufadas da </a:t>
            </a:r>
            <a:r>
              <a:rPr lang="pt-BR" sz="2000" dirty="0" err="1" smtClean="0"/>
              <a:t>Coller</a:t>
            </a:r>
            <a:r>
              <a:rPr lang="pt-BR" sz="2000" dirty="0" smtClean="0"/>
              <a:t> Gourmet </a:t>
            </a:r>
            <a:r>
              <a:rPr lang="pt-BR" sz="2000" dirty="0" smtClean="0"/>
              <a:t>que também </a:t>
            </a:r>
            <a:r>
              <a:rPr lang="pt-BR" sz="2000" dirty="0" smtClean="0"/>
              <a:t>foram sorteadas através da Comissão de Humanização</a:t>
            </a:r>
            <a:r>
              <a:rPr lang="pt-BR" sz="2400" dirty="0" smtClean="0"/>
              <a:t>. </a:t>
            </a:r>
            <a:endParaRPr lang="pt-BR" sz="2000" dirty="0"/>
          </a:p>
        </p:txBody>
      </p:sp>
      <p:pic>
        <p:nvPicPr>
          <p:cNvPr id="1026" name="Picture 2" descr="C:\Users\Núbia Stael\Downloads\IMG_20210401_163420903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04" y="3861046"/>
            <a:ext cx="2916324" cy="218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Núbia Stael\Downloads\IMG_20210401_165712186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861047"/>
            <a:ext cx="2916324" cy="218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491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Texto 8"/>
          <p:cNvSpPr>
            <a:spLocks noGrp="1"/>
          </p:cNvSpPr>
          <p:nvPr>
            <p:ph type="body" sz="half" idx="15"/>
          </p:nvPr>
        </p:nvSpPr>
        <p:spPr>
          <a:xfrm>
            <a:off x="1187624" y="332656"/>
            <a:ext cx="4896544" cy="1368152"/>
          </a:xfrm>
        </p:spPr>
        <p:txBody>
          <a:bodyPr>
            <a:noAutofit/>
          </a:bodyPr>
          <a:lstStyle/>
          <a:p>
            <a:r>
              <a:rPr lang="pt-BR" sz="2000" dirty="0" smtClean="0"/>
              <a:t>Parabéns aos nossos sorteados!...</a:t>
            </a:r>
            <a:r>
              <a:rPr lang="pt-BR" sz="2400" dirty="0" smtClean="0"/>
              <a:t> </a:t>
            </a:r>
            <a:endParaRPr lang="pt-BR" sz="2000" dirty="0"/>
          </a:p>
        </p:txBody>
      </p:sp>
      <p:pic>
        <p:nvPicPr>
          <p:cNvPr id="2050" name="Picture 2" descr="C:\Users\Núbia Stael\Downloads\IMG_20210401_1741403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90693"/>
            <a:ext cx="2664296" cy="199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Núbia Stael\Downloads\IMG_20210402_0750009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454" y="1090693"/>
            <a:ext cx="2592288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Núbia Stael\Downloads\IMG_20210402_095006939_HD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303369"/>
            <a:ext cx="1999371" cy="2665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Núbia Stael\Downloads\IMG_20210402_094947742_HD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083" y="3295168"/>
            <a:ext cx="2027422" cy="270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936" y="3303369"/>
            <a:ext cx="1249363" cy="270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770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Núbia Stael\Downloads\IMG_20210401_1750212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740" y="813224"/>
            <a:ext cx="1976155" cy="2634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Núbia Stael\Downloads\IMG_20210401_1751138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068" y="3867954"/>
            <a:ext cx="3137723" cy="2353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Núbia Stael\Downloads\IMG-20210402-WA006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13224"/>
            <a:ext cx="3147663" cy="2362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277" y="3612940"/>
            <a:ext cx="1961060" cy="2621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09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63688" y="476672"/>
            <a:ext cx="5646386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u="sng" dirty="0"/>
              <a:t/>
            </a:r>
            <a:br>
              <a:rPr lang="pt-BR" b="1" u="sng" dirty="0"/>
            </a:br>
            <a:r>
              <a:rPr lang="pt-BR" b="1" u="sng" dirty="0"/>
              <a:t>COMISSÃO DE EDUCAÇÃO PERMANENTE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683568" y="1695904"/>
            <a:ext cx="7607841" cy="4269116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rPr lang="pt-BR" dirty="0"/>
              <a:t> </a:t>
            </a:r>
          </a:p>
          <a:p>
            <a:pPr algn="just">
              <a:buNone/>
            </a:pPr>
            <a:r>
              <a:rPr lang="pt-BR" b="1" dirty="0"/>
              <a:t>		</a:t>
            </a:r>
            <a:r>
              <a:rPr lang="pt-BR" dirty="0" smtClean="0"/>
              <a:t>A Comissão de Educação Permanente faz parte da Política de Humanização, e busca a capacitação e qualificação dos colaboradores de uma Instituição.</a:t>
            </a:r>
          </a:p>
          <a:p>
            <a:pPr algn="just">
              <a:buNone/>
            </a:pPr>
            <a:r>
              <a:rPr lang="pt-BR" dirty="0" smtClean="0"/>
              <a:t>		A seguir, os </a:t>
            </a:r>
            <a:r>
              <a:rPr lang="pt-BR" dirty="0" smtClean="0"/>
              <a:t>treinamentos e reuniões </a:t>
            </a:r>
            <a:r>
              <a:rPr lang="pt-BR" dirty="0" smtClean="0"/>
              <a:t>realizados no mês de abril de 2021;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8631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992888" cy="1905000"/>
          </a:xfrm>
        </p:spPr>
        <p:txBody>
          <a:bodyPr>
            <a:normAutofit/>
          </a:bodyPr>
          <a:lstStyle/>
          <a:p>
            <a:r>
              <a:rPr lang="pt-BR" sz="2000" dirty="0" smtClean="0"/>
              <a:t>No mês de abril foram realizados  orientação sobre gerenciamento de resíduo em todos os setores para capacitação das equipes, com o objetivo de atualização  e melhoria dos serviços. </a:t>
            </a:r>
            <a:br>
              <a:rPr lang="pt-BR" sz="2000" dirty="0" smtClean="0"/>
            </a:br>
            <a:endParaRPr lang="pt-BR" sz="2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 </a:t>
            </a:r>
          </a:p>
        </p:txBody>
      </p:sp>
      <p:pic>
        <p:nvPicPr>
          <p:cNvPr id="4098" name="Picture 2" descr="C:\Users\Núbia Stael\Downloads\IMG-20210507-WA002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2341237" cy="175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Núbia Stael\Downloads\IMG-20210507-WA0047.jpg"/>
          <p:cNvPicPr>
            <a:picLocks noGrp="1" noChangeAspect="1" noChangeArrowheads="1"/>
          </p:cNvPicPr>
          <p:nvPr>
            <p:ph type="pic" idx="2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6" b="7556"/>
          <a:stretch>
            <a:fillRect/>
          </a:stretch>
        </p:blipFill>
        <p:spPr bwMode="auto">
          <a:xfrm>
            <a:off x="574424" y="4241147"/>
            <a:ext cx="2557416" cy="162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Núbia Stael\Downloads\IMG-20210507-WA0048.jpg"/>
          <p:cNvPicPr>
            <a:picLocks noGrp="1" noChangeAspect="1" noChangeArrowheads="1"/>
          </p:cNvPicPr>
          <p:nvPr>
            <p:ph type="pic" idx="2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9" b="7499"/>
          <a:stretch>
            <a:fillRect/>
          </a:stretch>
        </p:blipFill>
        <p:spPr bwMode="auto">
          <a:xfrm>
            <a:off x="5756155" y="1962538"/>
            <a:ext cx="2755142" cy="175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Núbia Stael\Downloads\IMG-20210507-WA004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154786"/>
            <a:ext cx="2243133" cy="167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988840"/>
            <a:ext cx="2341965" cy="1752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C:\Users\Núbia Stael\Downloads\IMG-20210507-WA005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185515"/>
            <a:ext cx="2235001" cy="1672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022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67070" y="188640"/>
            <a:ext cx="6445290" cy="1905000"/>
          </a:xfrm>
        </p:spPr>
        <p:txBody>
          <a:bodyPr>
            <a:normAutofit/>
          </a:bodyPr>
          <a:lstStyle/>
          <a:p>
            <a:r>
              <a:rPr lang="pt-BR" sz="2000" dirty="0" smtClean="0"/>
              <a:t>Foi realizado palestra </a:t>
            </a:r>
            <a:r>
              <a:rPr lang="pt-BR" sz="2000" dirty="0"/>
              <a:t> </a:t>
            </a:r>
            <a:r>
              <a:rPr lang="pt-BR" sz="2000" dirty="0" smtClean="0"/>
              <a:t>do núcleo de segurança do paciente com a equipe da enfermagem</a:t>
            </a:r>
            <a:br>
              <a:rPr lang="pt-BR" sz="2000" dirty="0" smtClean="0"/>
            </a:br>
            <a:endParaRPr lang="pt-BR" sz="2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 </a:t>
            </a:r>
          </a:p>
        </p:txBody>
      </p:sp>
      <p:pic>
        <p:nvPicPr>
          <p:cNvPr id="5122" name="Picture 2" descr="C:\Users\Núbia Stael\Downloads\IMG-20210428-WA001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998" y="1988840"/>
            <a:ext cx="1782198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Núbia Stael\Downloads\IMG-20210428-WA00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342636"/>
            <a:ext cx="3281012" cy="246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59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31640" y="548680"/>
            <a:ext cx="7344816" cy="1905000"/>
          </a:xfrm>
        </p:spPr>
        <p:txBody>
          <a:bodyPr>
            <a:normAutofit/>
          </a:bodyPr>
          <a:lstStyle/>
          <a:p>
            <a:r>
              <a:rPr lang="pt-BR" sz="2000" dirty="0" smtClean="0"/>
              <a:t>Foi realizado  treinamento com a equipe de fisioterapia sobre os novos recursos para a reabilitação pulmonar nos pacientes clínicos acometidos pela </a:t>
            </a:r>
            <a:r>
              <a:rPr lang="pt-BR" sz="2000" dirty="0" err="1" smtClean="0"/>
              <a:t>covid</a:t>
            </a:r>
            <a:r>
              <a:rPr lang="pt-BR" sz="2000" dirty="0" smtClean="0"/>
              <a:t> 19.</a:t>
            </a:r>
            <a:br>
              <a:rPr lang="pt-BR" sz="2000" dirty="0" smtClean="0"/>
            </a:br>
            <a:endParaRPr lang="pt-BR" sz="2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 </a:t>
            </a:r>
          </a:p>
        </p:txBody>
      </p:sp>
      <p:pic>
        <p:nvPicPr>
          <p:cNvPr id="1026" name="Picture 2" descr="C:\Users\Núbia Stael\Downloads\IMG-20210406-WA00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92896"/>
            <a:ext cx="2304256" cy="307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Núbia Stael\Downloads\IMG-20210406-WA00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07298"/>
            <a:ext cx="2304257" cy="307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Núbia Stael\Downloads\IMG-20210406-WA00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492896"/>
            <a:ext cx="2304256" cy="3078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50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429499" cy="1478570"/>
          </a:xfrm>
        </p:spPr>
        <p:txBody>
          <a:bodyPr>
            <a:normAutofit/>
          </a:bodyPr>
          <a:lstStyle/>
          <a:p>
            <a:r>
              <a:rPr lang="pt-BR" sz="2000" dirty="0" smtClean="0"/>
              <a:t>Outros temas foram abordados nos diferentes setores do HR:</a:t>
            </a:r>
            <a:br>
              <a:rPr lang="pt-BR" sz="2000" dirty="0" smtClean="0"/>
            </a:br>
            <a:endParaRPr lang="pt-BR" sz="2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1700808"/>
            <a:ext cx="7429499" cy="3816424"/>
          </a:xfrm>
        </p:spPr>
        <p:txBody>
          <a:bodyPr>
            <a:normAutofit fontScale="77500" lnSpcReduction="20000"/>
          </a:bodyPr>
          <a:lstStyle/>
          <a:p>
            <a:r>
              <a:rPr lang="pt-BR" u="sng" dirty="0" smtClean="0"/>
              <a:t>Enfermagem</a:t>
            </a:r>
            <a:r>
              <a:rPr lang="pt-BR" dirty="0" smtClean="0"/>
              <a:t> -  Mecanismo de identificação do paciente; Segurança cirúrgica; Classificação de risco privativa do enfermeiro; Apresentação do relatório de glosas.</a:t>
            </a:r>
            <a:endParaRPr lang="pt-BR" dirty="0"/>
          </a:p>
          <a:p>
            <a:r>
              <a:rPr lang="pt-BR" u="sng" dirty="0"/>
              <a:t>Fisioterapia </a:t>
            </a:r>
            <a:r>
              <a:rPr lang="pt-BR" dirty="0" smtClean="0"/>
              <a:t>– Treinamento sobre a Ventilação Não Invasiva (VNI total face) e a Bolha de Respiração Individual Controlada (BRIC); Posição Prona no Tratamento da Insuficiência Respiratória Aguda na </a:t>
            </a:r>
            <a:r>
              <a:rPr lang="pt-BR" dirty="0" err="1" smtClean="0"/>
              <a:t>Covid</a:t>
            </a:r>
            <a:r>
              <a:rPr lang="pt-BR" dirty="0" smtClean="0"/>
              <a:t> 19; e o manejo desses pacientes.</a:t>
            </a:r>
            <a:endParaRPr lang="pt-BR" dirty="0"/>
          </a:p>
          <a:p>
            <a:r>
              <a:rPr lang="pt-BR" u="sng" dirty="0" smtClean="0"/>
              <a:t>Raio X</a:t>
            </a:r>
            <a:r>
              <a:rPr lang="pt-BR" dirty="0" smtClean="0"/>
              <a:t> – Entrega de exame de raio x mediante requerimento assinado e autorização de laudos; Lavagem das mãos; Deveres e obrigações. </a:t>
            </a:r>
          </a:p>
          <a:p>
            <a:r>
              <a:rPr lang="pt-BR" u="sng" dirty="0" smtClean="0"/>
              <a:t>Nutrição </a:t>
            </a:r>
            <a:r>
              <a:rPr lang="pt-BR" dirty="0" smtClean="0"/>
              <a:t>– Atualização e apresentação de protocolos.</a:t>
            </a:r>
          </a:p>
          <a:p>
            <a:endParaRPr lang="pt-BR" dirty="0" smtClean="0"/>
          </a:p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49768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3"/>
          </p:nvPr>
        </p:nvSpPr>
        <p:spPr>
          <a:xfrm>
            <a:off x="827584" y="764704"/>
            <a:ext cx="7488832" cy="5184576"/>
          </a:xfrm>
        </p:spPr>
        <p:txBody>
          <a:bodyPr>
            <a:normAutofit/>
          </a:bodyPr>
          <a:lstStyle/>
          <a:p>
            <a:r>
              <a:rPr lang="pt-BR" sz="2000" u="sng" dirty="0" smtClean="0"/>
              <a:t>Laboratório</a:t>
            </a:r>
            <a:r>
              <a:rPr lang="pt-BR" sz="2000" dirty="0" smtClean="0"/>
              <a:t> – Limpeza da agulha do aparelho </a:t>
            </a:r>
            <a:r>
              <a:rPr lang="pt-BR" sz="2000" dirty="0" err="1" smtClean="0"/>
              <a:t>Cobas</a:t>
            </a:r>
            <a:r>
              <a:rPr lang="pt-BR" sz="2000" dirty="0" smtClean="0"/>
              <a:t> C111; Manter arquivo de segunda via de gasometria e </a:t>
            </a:r>
            <a:r>
              <a:rPr lang="pt-BR" sz="2000" dirty="0" err="1" smtClean="0"/>
              <a:t>troponina</a:t>
            </a:r>
            <a:r>
              <a:rPr lang="pt-BR" sz="2000" dirty="0" smtClean="0"/>
              <a:t>; Manter caixa de reagente próximo de vencer na frente e com identificação.</a:t>
            </a:r>
          </a:p>
          <a:p>
            <a:r>
              <a:rPr lang="pt-BR" sz="2000" u="sng" dirty="0" smtClean="0"/>
              <a:t>Higienização e Lavanderia</a:t>
            </a:r>
            <a:r>
              <a:rPr lang="pt-BR" sz="2000" dirty="0" smtClean="0"/>
              <a:t> – Orientação sobre o gerenciamento de resíduo.</a:t>
            </a:r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861048"/>
            <a:ext cx="2820992" cy="211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182345"/>
            <a:ext cx="2088232" cy="2789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262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67544" y="764704"/>
            <a:ext cx="5400600" cy="1478570"/>
          </a:xfrm>
        </p:spPr>
        <p:txBody>
          <a:bodyPr>
            <a:normAutofit/>
          </a:bodyPr>
          <a:lstStyle/>
          <a:p>
            <a:pPr algn="ctr"/>
            <a:r>
              <a:rPr lang="pt-BR" u="sng" dirty="0" smtClean="0"/>
              <a:t>CONSIDERAÇÕES FINAIS</a:t>
            </a:r>
            <a:endParaRPr lang="pt-BR" u="sng" dirty="0"/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611560" y="2132856"/>
            <a:ext cx="7662986" cy="422625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/>
          </a:p>
          <a:p>
            <a:pPr algn="just">
              <a:buNone/>
            </a:pPr>
            <a:r>
              <a:rPr lang="pt-BR" dirty="0" smtClean="0"/>
              <a:t>         </a:t>
            </a:r>
            <a:r>
              <a:rPr lang="pt-BR" sz="2000" dirty="0"/>
              <a:t>Praticar a humanização em um processo laboral facilita a aproximação entre trabalhadores de qualquer segmento e aqueles a quem oferece seus serviços. Essa aproximação mostra aos indivíduos que eles são parte da sociedade e assim que busquem seus direitos e exerçam a democracia, assim, fazendo com que os atos desumanos sejam discutidos e a dignidade seja resgatada. 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764704"/>
            <a:ext cx="2520280" cy="148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699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13574</TotalTime>
  <Words>442</Words>
  <Application>Microsoft Office PowerPoint</Application>
  <PresentationFormat>Apresentação na tela (4:3)</PresentationFormat>
  <Paragraphs>45</Paragraphs>
  <Slides>14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Circuito</vt:lpstr>
      <vt:lpstr>RELATÓRIO DA COMISSÃO DE POLÍTICA NACIONAL DE HUMANIZAÇÃO-CPNH   </vt:lpstr>
      <vt:lpstr>INTRODUÇÃO </vt:lpstr>
      <vt:lpstr>A comissão de humanização parabeniza os aniversariantes do mês de abril com muita alegria e faz a entrega da caixa de bombom aos colaboradores</vt:lpstr>
      <vt:lpstr> Doações</vt:lpstr>
      <vt:lpstr> Doações</vt:lpstr>
      <vt:lpstr>Apresentação do PowerPoint</vt:lpstr>
      <vt:lpstr>Apresentação do PowerPoint</vt:lpstr>
      <vt:lpstr> COMISSÃO DE EDUCAÇÃO PERMANENTE </vt:lpstr>
      <vt:lpstr>No mês de abril foram realizados  orientação sobre gerenciamento de resíduo em todos os setores para capacitação das equipes, com o objetivo de atualização  e melhoria dos serviços.  </vt:lpstr>
      <vt:lpstr>Foi realizado palestra  do núcleo de segurança do paciente com a equipe da enfermagem </vt:lpstr>
      <vt:lpstr>Foi realizado  treinamento com a equipe de fisioterapia sobre os novos recursos para a reabilitação pulmonar nos pacientes clínicos acometidos pela covid 19. </vt:lpstr>
      <vt:lpstr>Outros temas foram abordados nos diferentes setores do HR: </vt:lpstr>
      <vt:lpstr>Apresentação do PowerPoint</vt:lpstr>
      <vt:lpstr>CONSIDERAÇÕES FINAIS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RELATÓRIO DA COMISSÃO DE POLÍTICA NACIONAL DE HUMANIZAÇÃO  CPNH</dc:title>
  <dc:creator>Win7</dc:creator>
  <cp:lastModifiedBy>Núbia Stael</cp:lastModifiedBy>
  <cp:revision>590</cp:revision>
  <dcterms:created xsi:type="dcterms:W3CDTF">2018-12-12T17:27:47Z</dcterms:created>
  <dcterms:modified xsi:type="dcterms:W3CDTF">2021-05-12T00:52:09Z</dcterms:modified>
</cp:coreProperties>
</file>