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6" r:id="rId2"/>
    <p:sldId id="257" r:id="rId3"/>
    <p:sldId id="258" r:id="rId4"/>
    <p:sldId id="261" r:id="rId5"/>
    <p:sldId id="262" r:id="rId6"/>
    <p:sldId id="263" r:id="rId7"/>
    <p:sldId id="264" r:id="rId8"/>
    <p:sldId id="292" r:id="rId9"/>
    <p:sldId id="265" r:id="rId10"/>
    <p:sldId id="266" r:id="rId11"/>
    <p:sldId id="267" r:id="rId12"/>
    <p:sldId id="291" r:id="rId13"/>
    <p:sldId id="268" r:id="rId14"/>
    <p:sldId id="269" r:id="rId15"/>
    <p:sldId id="271" r:id="rId16"/>
    <p:sldId id="280" r:id="rId17"/>
    <p:sldId id="295" r:id="rId18"/>
    <p:sldId id="273" r:id="rId19"/>
    <p:sldId id="293" r:id="rId20"/>
    <p:sldId id="294" r:id="rId21"/>
    <p:sldId id="296" r:id="rId22"/>
    <p:sldId id="274" r:id="rId23"/>
    <p:sldId id="275" r:id="rId24"/>
    <p:sldId id="276" r:id="rId25"/>
    <p:sldId id="277" r:id="rId26"/>
    <p:sldId id="282" r:id="rId27"/>
    <p:sldId id="283" r:id="rId28"/>
    <p:sldId id="285" r:id="rId29"/>
    <p:sldId id="289" r:id="rId30"/>
    <p:sldId id="284" r:id="rId31"/>
    <p:sldId id="279"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initials="W" lastIdx="0" clrIdx="0">
    <p:extLst>
      <p:ext uri="{19B8F6BF-5375-455C-9EA6-DF929625EA0E}">
        <p15:presenceInfo xmlns:p15="http://schemas.microsoft.com/office/powerpoint/2012/main" userId="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6666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Planilha_do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Planilha_do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Planilha_do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Planilha_do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4A-40DC-82F2-CE6BFC6A31EA}"/>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4A-40DC-82F2-CE6BFC6A31EA}"/>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4A-40DC-82F2-CE6BFC6A31EA}"/>
              </c:ext>
            </c:extLst>
          </c:dPt>
          <c:dLbls>
            <c:dLbl>
              <c:idx val="0"/>
              <c:layout>
                <c:manualLayout>
                  <c:x val="-0.10974767149152315"/>
                  <c:y val="7.323815426282347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84A-40DC-82F2-CE6BFC6A31EA}"/>
                </c:ext>
              </c:extLst>
            </c:dLbl>
            <c:dLbl>
              <c:idx val="1"/>
              <c:layout>
                <c:manualLayout>
                  <c:x val="8.064239301046322E-2"/>
                  <c:y val="0.1821642324641991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84A-40DC-82F2-CE6BFC6A31EA}"/>
                </c:ext>
              </c:extLst>
            </c:dLbl>
            <c:dLbl>
              <c:idx val="2"/>
              <c:layout>
                <c:manualLayout>
                  <c:x val="-3.3193712648640926E-2"/>
                  <c:y val="4.06147798598128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84A-40DC-82F2-CE6BFC6A31EA}"/>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Plan1!$A$2:$A$4</c:f>
              <c:strCache>
                <c:ptCount val="3"/>
                <c:pt idx="0">
                  <c:v>PRONTO SOCORRO</c:v>
                </c:pt>
                <c:pt idx="1">
                  <c:v>INTERNAÇOES </c:v>
                </c:pt>
                <c:pt idx="2">
                  <c:v>COLABORADORES</c:v>
                </c:pt>
              </c:strCache>
            </c:strRef>
          </c:cat>
          <c:val>
            <c:numRef>
              <c:f>Plan1!$B$2:$B$4</c:f>
              <c:numCache>
                <c:formatCode>General</c:formatCode>
                <c:ptCount val="3"/>
                <c:pt idx="0">
                  <c:v>8</c:v>
                </c:pt>
                <c:pt idx="1">
                  <c:v>16</c:v>
                </c:pt>
                <c:pt idx="2">
                  <c:v>10</c:v>
                </c:pt>
              </c:numCache>
            </c:numRef>
          </c:val>
          <c:extLst>
            <c:ext xmlns:c16="http://schemas.microsoft.com/office/drawing/2014/chart" uri="{C3380CC4-5D6E-409C-BE32-E72D297353CC}">
              <c16:uniqueId val="{00000006-684A-40DC-82F2-CE6BFC6A31E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a:t>
            </a:r>
          </a:p>
        </c:rich>
      </c:tx>
      <c:layout/>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manualLayout>
          <c:layoutTarget val="inner"/>
          <c:xMode val="edge"/>
          <c:yMode val="edge"/>
          <c:x val="0.14862159427626428"/>
          <c:y val="7.0532958885394126E-2"/>
          <c:w val="0.46834846096696037"/>
          <c:h val="0.92610832878673"/>
        </c:manualLayout>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2C6-4B9A-BA45-CA797E160E6B}"/>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2C6-4B9A-BA45-CA797E160E6B}"/>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2C6-4B9A-BA45-CA797E160E6B}"/>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2C6-4B9A-BA45-CA797E160E6B}"/>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2C6-4B9A-BA45-CA797E160E6B}"/>
              </c:ext>
            </c:extLst>
          </c:dPt>
          <c:dLbls>
            <c:dLbl>
              <c:idx val="0"/>
              <c:layout>
                <c:manualLayout>
                  <c:x val="-6.7843245337413068E-3"/>
                  <c:y val="2.2775247194754469E-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2C6-4B9A-BA45-CA797E160E6B}"/>
                </c:ext>
              </c:extLst>
            </c:dLbl>
            <c:dLbl>
              <c:idx val="1"/>
              <c:layout>
                <c:manualLayout>
                  <c:x val="-5.5573419192739351E-2"/>
                  <c:y val="8.39403260748805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2C6-4B9A-BA45-CA797E160E6B}"/>
                </c:ext>
              </c:extLst>
            </c:dLbl>
            <c:dLbl>
              <c:idx val="2"/>
              <c:layout>
                <c:manualLayout>
                  <c:x val="-5.0269192542787772E-3"/>
                  <c:y val="-2.2740795309127603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2C6-4B9A-BA45-CA797E160E6B}"/>
                </c:ext>
              </c:extLst>
            </c:dLbl>
            <c:dLbl>
              <c:idx val="3"/>
              <c:layout>
                <c:manualLayout>
                  <c:x val="-1.8333076951563786E-2"/>
                  <c:y val="9.3029941117653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2C6-4B9A-BA45-CA797E160E6B}"/>
                </c:ext>
              </c:extLst>
            </c:dLbl>
            <c:dLbl>
              <c:idx val="4"/>
              <c:layout>
                <c:manualLayout>
                  <c:x val="2.9350727412053933E-2"/>
                  <c:y val="3.465587156982557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82C6-4B9A-BA45-CA797E160E6B}"/>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0</c:formatCode>
                <c:ptCount val="5"/>
                <c:pt idx="0">
                  <c:v>11</c:v>
                </c:pt>
                <c:pt idx="1">
                  <c:v>1</c:v>
                </c:pt>
                <c:pt idx="2">
                  <c:v>0</c:v>
                </c:pt>
                <c:pt idx="3">
                  <c:v>0</c:v>
                </c:pt>
                <c:pt idx="4">
                  <c:v>4</c:v>
                </c:pt>
              </c:numCache>
            </c:numRef>
          </c:val>
          <c:extLst>
            <c:ext xmlns:c16="http://schemas.microsoft.com/office/drawing/2014/chart" uri="{C3380CC4-5D6E-409C-BE32-E72D297353CC}">
              <c16:uniqueId val="{0000000A-82C6-4B9A-BA45-CA797E160E6B}"/>
            </c:ext>
          </c:extLst>
        </c:ser>
        <c:ser>
          <c:idx val="1"/>
          <c:order val="1"/>
          <c:tx>
            <c:strRef>
              <c:f>Plan1!$C$1</c:f>
              <c:strCache>
                <c:ptCount val="1"/>
                <c:pt idx="0">
                  <c:v>Coluna1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E7E-463C-A432-139D8E1FDA61}"/>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E7E-463C-A432-139D8E1FDA61}"/>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E7E-463C-A432-139D8E1FDA6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E7E-463C-A432-139D8E1FDA61}"/>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E7E-463C-A432-139D8E1FDA61}"/>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Plan1!$C$2:$C$6</c:f>
              <c:numCache>
                <c:formatCode>General</c:formatCode>
                <c:ptCount val="5"/>
              </c:numCache>
            </c:numRef>
          </c:val>
          <c:extLst>
            <c:ext xmlns:c16="http://schemas.microsoft.com/office/drawing/2014/chart" uri="{C3380CC4-5D6E-409C-BE32-E72D297353CC}">
              <c16:uniqueId val="{0000000B-82C6-4B9A-BA45-CA797E160E6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53-4B36-9B52-16FB07671C6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53-4B36-9B52-16FB07671C68}"/>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53-4B36-9B52-16FB07671C68}"/>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53-4B36-9B52-16FB07671C68}"/>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D53-4B36-9B52-16FB07671C68}"/>
              </c:ext>
            </c:extLst>
          </c:dPt>
          <c:dLbls>
            <c:dLbl>
              <c:idx val="0"/>
              <c:layout>
                <c:manualLayout>
                  <c:x val="6.0836613870212546E-4"/>
                  <c:y val="1.064511350590675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53-4B36-9B52-16FB07671C68}"/>
                </c:ext>
              </c:extLst>
            </c:dLbl>
            <c:dLbl>
              <c:idx val="1"/>
              <c:layout>
                <c:manualLayout>
                  <c:x val="7.8189605438753099E-2"/>
                  <c:y val="7.203335431865591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D53-4B36-9B52-16FB07671C68}"/>
                </c:ext>
              </c:extLst>
            </c:dLbl>
            <c:dLbl>
              <c:idx val="2"/>
              <c:layout>
                <c:manualLayout>
                  <c:x val="-4.5614292976879382E-3"/>
                  <c:y val="5.1554952147247111E-2"/>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pt-BR"/>
                </a:p>
              </c:txPr>
              <c:dLblPos val="bestFit"/>
              <c:showLegendKey val="0"/>
              <c:showVal val="0"/>
              <c:showCatName val="0"/>
              <c:showSerName val="0"/>
              <c:showPercent val="1"/>
              <c:showBubbleSize val="0"/>
              <c:extLst>
                <c:ext xmlns:c15="http://schemas.microsoft.com/office/drawing/2012/chart" uri="{CE6537A1-D6FC-4f65-9D91-7224C49458BB}">
                  <c15:layout>
                    <c:manualLayout>
                      <c:w val="5.489583653616522E-2"/>
                      <c:h val="0.10947604374560053"/>
                    </c:manualLayout>
                  </c15:layout>
                </c:ext>
                <c:ext xmlns:c16="http://schemas.microsoft.com/office/drawing/2014/chart" uri="{C3380CC4-5D6E-409C-BE32-E72D297353CC}">
                  <c16:uniqueId val="{00000005-ED53-4B36-9B52-16FB07671C68}"/>
                </c:ext>
              </c:extLst>
            </c:dLbl>
            <c:dLbl>
              <c:idx val="3"/>
              <c:layout>
                <c:manualLayout>
                  <c:x val="1.4314289312488215E-3"/>
                  <c:y val="-3.513007760799912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D53-4B36-9B52-16FB07671C68}"/>
                </c:ext>
              </c:extLst>
            </c:dLbl>
            <c:dLbl>
              <c:idx val="4"/>
              <c:layout>
                <c:manualLayout>
                  <c:x val="5.1474033005703516E-2"/>
                  <c:y val="2.013973756002419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D53-4B36-9B52-16FB07671C68}"/>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15</c:v>
                </c:pt>
                <c:pt idx="1">
                  <c:v>0</c:v>
                </c:pt>
                <c:pt idx="2">
                  <c:v>1</c:v>
                </c:pt>
                <c:pt idx="3">
                  <c:v>1</c:v>
                </c:pt>
                <c:pt idx="4">
                  <c:v>7</c:v>
                </c:pt>
              </c:numCache>
            </c:numRef>
          </c:val>
          <c:extLst>
            <c:ext xmlns:c16="http://schemas.microsoft.com/office/drawing/2014/chart" uri="{C3380CC4-5D6E-409C-BE32-E72D297353CC}">
              <c16:uniqueId val="{0000000A-ED53-4B36-9B52-16FB07671C6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AFA-43C5-831D-144C64A5D6BF}"/>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AFA-43C5-831D-144C64A5D6BF}"/>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AFA-43C5-831D-144C64A5D6BF}"/>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AFA-43C5-831D-144C64A5D6BF}"/>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AFA-43C5-831D-144C64A5D6BF}"/>
              </c:ext>
            </c:extLst>
          </c:dPt>
          <c:dLbls>
            <c:dLbl>
              <c:idx val="0"/>
              <c:layout>
                <c:manualLayout>
                  <c:x val="6.0333007741144404E-2"/>
                  <c:y val="5.8753816533842942E-2"/>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pt-BR"/>
                </a:p>
              </c:txPr>
              <c:dLblPos val="bestFit"/>
              <c:showLegendKey val="0"/>
              <c:showVal val="0"/>
              <c:showCatName val="0"/>
              <c:showSerName val="0"/>
              <c:showPercent val="1"/>
              <c:showBubbleSize val="0"/>
              <c:extLst>
                <c:ext xmlns:c15="http://schemas.microsoft.com/office/drawing/2012/chart" uri="{CE6537A1-D6FC-4f65-9D91-7224C49458BB}">
                  <c15:layout>
                    <c:manualLayout>
                      <c:w val="5.8015326233785185E-2"/>
                      <c:h val="0.10625621445596425"/>
                    </c:manualLayout>
                  </c15:layout>
                </c:ext>
                <c:ext xmlns:c16="http://schemas.microsoft.com/office/drawing/2014/chart" uri="{C3380CC4-5D6E-409C-BE32-E72D297353CC}">
                  <c16:uniqueId val="{00000001-2AFA-43C5-831D-144C64A5D6BF}"/>
                </c:ext>
              </c:extLst>
            </c:dLbl>
            <c:dLbl>
              <c:idx val="1"/>
              <c:layout>
                <c:manualLayout>
                  <c:x val="-7.3481083784462012E-2"/>
                  <c:y val="3.39959544492603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AFA-43C5-831D-144C64A5D6BF}"/>
                </c:ext>
              </c:extLst>
            </c:dLbl>
            <c:dLbl>
              <c:idx val="2"/>
              <c:layout>
                <c:manualLayout>
                  <c:x val="3.8700321797348232E-2"/>
                  <c:y val="0.14276994568909465"/>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AFA-43C5-831D-144C64A5D6BF}"/>
                </c:ext>
              </c:extLst>
            </c:dLbl>
            <c:dLbl>
              <c:idx val="3"/>
              <c:layout>
                <c:manualLayout>
                  <c:x val="6.3893949594890656E-2"/>
                  <c:y val="0.2606684740462436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AFA-43C5-831D-144C64A5D6BF}"/>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c:v>
                </c:pt>
                <c:pt idx="1">
                  <c:v>1</c:v>
                </c:pt>
                <c:pt idx="2">
                  <c:v>0</c:v>
                </c:pt>
                <c:pt idx="3">
                  <c:v>0</c:v>
                </c:pt>
                <c:pt idx="4">
                  <c:v>30</c:v>
                </c:pt>
              </c:numCache>
            </c:numRef>
          </c:val>
          <c:extLst>
            <c:ext xmlns:c16="http://schemas.microsoft.com/office/drawing/2014/chart" uri="{C3380CC4-5D6E-409C-BE32-E72D297353CC}">
              <c16:uniqueId val="{0000000A-2AFA-43C5-831D-144C64A5D6BF}"/>
            </c:ext>
          </c:extLst>
        </c:ser>
        <c:dLbls>
          <c:dLblPos val="ctr"/>
          <c:showLegendKey val="0"/>
          <c:showVal val="1"/>
          <c:showCatName val="0"/>
          <c:showSerName val="0"/>
          <c:showPercent val="0"/>
          <c:showBubbleSize val="0"/>
          <c:showLeaderLines val="1"/>
        </c:dLbls>
        <c:firstSliceAng val="36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B6-414B-877A-E560C858E666}"/>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B6-414B-877A-E560C858E666}"/>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EB6-414B-877A-E560C858E666}"/>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EB6-414B-877A-E560C858E666}"/>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EB6-414B-877A-E560C858E666}"/>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8</c:v>
                </c:pt>
                <c:pt idx="1">
                  <c:v>5</c:v>
                </c:pt>
                <c:pt idx="2">
                  <c:v>0</c:v>
                </c:pt>
                <c:pt idx="3">
                  <c:v>0</c:v>
                </c:pt>
                <c:pt idx="4">
                  <c:v>11</c:v>
                </c:pt>
              </c:numCache>
            </c:numRef>
          </c:val>
          <c:extLst>
            <c:ext xmlns:c16="http://schemas.microsoft.com/office/drawing/2014/chart" uri="{C3380CC4-5D6E-409C-BE32-E72D297353CC}">
              <c16:uniqueId val="{0000000A-EEB6-414B-877A-E560C858E66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784-46E4-817F-EA6FC9870469}"/>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784-46E4-817F-EA6FC9870469}"/>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784-46E4-817F-EA6FC9870469}"/>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784-46E4-817F-EA6FC9870469}"/>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784-46E4-817F-EA6FC9870469}"/>
              </c:ext>
            </c:extLst>
          </c:dPt>
          <c:dLbls>
            <c:dLbl>
              <c:idx val="2"/>
              <c:layout>
                <c:manualLayout>
                  <c:x val="-7.5546116034844084E-3"/>
                  <c:y val="2.8578022591666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784-46E4-817F-EA6FC9870469}"/>
                </c:ext>
              </c:extLst>
            </c:dLbl>
            <c:dLbl>
              <c:idx val="3"/>
              <c:layout>
                <c:manualLayout>
                  <c:x val="1.8563633368602391E-2"/>
                  <c:y val="2.25674578645565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784-46E4-817F-EA6FC9870469}"/>
                </c:ext>
              </c:extLst>
            </c:dLbl>
            <c:dLbl>
              <c:idx val="4"/>
              <c:layout>
                <c:manualLayout>
                  <c:x val="6.7533160963967068E-2"/>
                  <c:y val="3.827575132059067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784-46E4-817F-EA6FC9870469}"/>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68</c:v>
                </c:pt>
                <c:pt idx="1">
                  <c:v>14</c:v>
                </c:pt>
                <c:pt idx="2">
                  <c:v>3</c:v>
                </c:pt>
                <c:pt idx="3">
                  <c:v>5</c:v>
                </c:pt>
                <c:pt idx="4">
                  <c:v>6</c:v>
                </c:pt>
              </c:numCache>
            </c:numRef>
          </c:val>
          <c:extLst>
            <c:ext xmlns:c16="http://schemas.microsoft.com/office/drawing/2014/chart" uri="{C3380CC4-5D6E-409C-BE32-E72D297353CC}">
              <c16:uniqueId val="{0000000A-E784-46E4-817F-EA6FC987046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B15-42E6-9411-28698C3C82B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B15-42E6-9411-28698C3C82B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B15-42E6-9411-28698C3C82B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B15-42E6-9411-28698C3C82B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B15-42E6-9411-28698C3C82B4}"/>
              </c:ext>
            </c:extLst>
          </c:dPt>
          <c:dLbls>
            <c:dLbl>
              <c:idx val="1"/>
              <c:layout>
                <c:manualLayout>
                  <c:x val="-4.2103519984386401E-3"/>
                  <c:y val="-4.586133204909221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15-42E6-9411-28698C3C82B4}"/>
                </c:ext>
              </c:extLst>
            </c:dLbl>
            <c:dLbl>
              <c:idx val="2"/>
              <c:layout>
                <c:manualLayout>
                  <c:x val="1.6746110606936291E-2"/>
                  <c:y val="-2.646209258974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15-42E6-9411-28698C3C82B4}"/>
                </c:ext>
              </c:extLst>
            </c:dLbl>
            <c:dLbl>
              <c:idx val="3"/>
              <c:layout>
                <c:manualLayout>
                  <c:x val="2.035588430249323E-2"/>
                  <c:y val="-2.189835050977681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15-42E6-9411-28698C3C82B4}"/>
                </c:ext>
              </c:extLst>
            </c:dLbl>
            <c:dLbl>
              <c:idx val="4"/>
              <c:layout>
                <c:manualLayout>
                  <c:x val="8.1474873578341531E-2"/>
                  <c:y val="0.1473581376608404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15-42E6-9411-28698C3C82B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63</c:v>
                </c:pt>
                <c:pt idx="1">
                  <c:v>6</c:v>
                </c:pt>
                <c:pt idx="2">
                  <c:v>5</c:v>
                </c:pt>
                <c:pt idx="3">
                  <c:v>0</c:v>
                </c:pt>
                <c:pt idx="4">
                  <c:v>6</c:v>
                </c:pt>
              </c:numCache>
            </c:numRef>
          </c:val>
          <c:extLst>
            <c:ext xmlns:c16="http://schemas.microsoft.com/office/drawing/2014/chart" uri="{C3380CC4-5D6E-409C-BE32-E72D297353CC}">
              <c16:uniqueId val="{0000000A-1B15-42E6-9411-28698C3C82B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036295589687001"/>
          <c:y val="1.793586023398530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pieChart>
        <c:varyColors val="1"/>
        <c:ser>
          <c:idx val="0"/>
          <c:order val="0"/>
          <c:tx>
            <c:strRef>
              <c:f>Plan1!$B$1</c:f>
              <c:strCache>
                <c:ptCount val="1"/>
                <c:pt idx="0">
                  <c:v>Manifestações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286C-454A-A54C-B0460AB9F160}"/>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86C-454A-A54C-B0460AB9F160}"/>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286C-454A-A54C-B0460AB9F160}"/>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86C-454A-A54C-B0460AB9F160}"/>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286C-454A-A54C-B0460AB9F160}"/>
              </c:ext>
            </c:extLst>
          </c:dPt>
          <c:dLbls>
            <c:dLbl>
              <c:idx val="1"/>
              <c:layout>
                <c:manualLayout>
                  <c:x val="-3.1842867153835941E-2"/>
                  <c:y val="-0.290921840321158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6C-454A-A54C-B0460AB9F160}"/>
                </c:ext>
              </c:extLst>
            </c:dLbl>
            <c:dLbl>
              <c:idx val="2"/>
              <c:layout>
                <c:manualLayout>
                  <c:x val="-3.2363994132820068E-2"/>
                  <c:y val="-0.2151843690581619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86C-454A-A54C-B0460AB9F160}"/>
                </c:ext>
              </c:extLst>
            </c:dLbl>
            <c:dLbl>
              <c:idx val="3"/>
              <c:layout>
                <c:manualLayout>
                  <c:x val="-6.6090599491695637E-3"/>
                  <c:y val="-0.126823985917998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86C-454A-A54C-B0460AB9F160}"/>
                </c:ext>
              </c:extLst>
            </c:dLbl>
            <c:dLbl>
              <c:idx val="4"/>
              <c:layout>
                <c:manualLayout>
                  <c:x val="4.511531664734772E-2"/>
                  <c:y val="-9.43242120370894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86C-454A-A54C-B0460AB9F160}"/>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Clínica Médica </c:v>
                </c:pt>
                <c:pt idx="1">
                  <c:v>Clínica Cirurgica </c:v>
                </c:pt>
                <c:pt idx="2">
                  <c:v>Clinica Pediátrica </c:v>
                </c:pt>
                <c:pt idx="3">
                  <c:v>Maternidade </c:v>
                </c:pt>
                <c:pt idx="4">
                  <c:v>Sem identificação </c:v>
                </c:pt>
              </c:strCache>
            </c:strRef>
          </c:cat>
          <c:val>
            <c:numRef>
              <c:f>Plan1!$B$2:$B$6</c:f>
              <c:numCache>
                <c:formatCode>General</c:formatCode>
                <c:ptCount val="5"/>
                <c:pt idx="0">
                  <c:v>10</c:v>
                </c:pt>
                <c:pt idx="1">
                  <c:v>0</c:v>
                </c:pt>
                <c:pt idx="2">
                  <c:v>0</c:v>
                </c:pt>
                <c:pt idx="3">
                  <c:v>0</c:v>
                </c:pt>
                <c:pt idx="4">
                  <c:v>6</c:v>
                </c:pt>
              </c:numCache>
            </c:numRef>
          </c:val>
          <c:extLst>
            <c:ext xmlns:c16="http://schemas.microsoft.com/office/drawing/2014/chart" uri="{C3380CC4-5D6E-409C-BE32-E72D297353CC}">
              <c16:uniqueId val="{00000005-286C-454A-A54C-B0460AB9F160}"/>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VALORES TOTAIS 60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E8-4A40-AE52-DCCC88D6B0D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E8-4A40-AE52-DCCC88D6B0D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E8-4A40-AE52-DCCC88D6B0D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1E8-4A40-AE52-DCCC88D6B0D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1E8-4A40-AE52-DCCC88D6B0D4}"/>
              </c:ext>
            </c:extLst>
          </c:dPt>
          <c:dLbls>
            <c:dLbl>
              <c:idx val="0"/>
              <c:layout>
                <c:manualLayout>
                  <c:x val="-3.7229659667444355E-2"/>
                  <c:y val="5.377889671251006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E8-4A40-AE52-DCCC88D6B0D4}"/>
                </c:ext>
              </c:extLst>
            </c:dLbl>
            <c:dLbl>
              <c:idx val="1"/>
              <c:layout>
                <c:manualLayout>
                  <c:x val="-5.8634380130602848E-2"/>
                  <c:y val="-2.92912777545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1E8-4A40-AE52-DCCC88D6B0D4}"/>
                </c:ext>
              </c:extLst>
            </c:dLbl>
            <c:dLbl>
              <c:idx val="2"/>
              <c:layout>
                <c:manualLayout>
                  <c:x val="3.4243263094224097E-2"/>
                  <c:y val="2.860978743316618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1E8-4A40-AE52-DCCC88D6B0D4}"/>
                </c:ext>
              </c:extLst>
            </c:dLbl>
            <c:dLbl>
              <c:idx val="3"/>
              <c:layout>
                <c:manualLayout>
                  <c:x val="4.5814353960671003E-2"/>
                  <c:y val="2.698480162367058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1E8-4A40-AE52-DCCC88D6B0D4}"/>
                </c:ext>
              </c:extLst>
            </c:dLbl>
            <c:dLbl>
              <c:idx val="4"/>
              <c:layout>
                <c:manualLayout>
                  <c:x val="5.1620190349220385E-2"/>
                  <c:y val="2.824429541722851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B1E8-4A40-AE52-DCCC88D6B0D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USUÁRIO</c:v>
                </c:pt>
                <c:pt idx="1">
                  <c:v>FAMILIARES</c:v>
                </c:pt>
                <c:pt idx="2">
                  <c:v>OUTROS</c:v>
                </c:pt>
                <c:pt idx="3">
                  <c:v>NÃO RESPONDERAM</c:v>
                </c:pt>
                <c:pt idx="4">
                  <c:v>COLABORADORES</c:v>
                </c:pt>
              </c:strCache>
            </c:strRef>
          </c:cat>
          <c:val>
            <c:numRef>
              <c:f>Plan1!$B$2:$B$6</c:f>
              <c:numCache>
                <c:formatCode>General</c:formatCode>
                <c:ptCount val="5"/>
                <c:pt idx="0">
                  <c:v>11</c:v>
                </c:pt>
                <c:pt idx="1">
                  <c:v>7</c:v>
                </c:pt>
                <c:pt idx="2">
                  <c:v>0</c:v>
                </c:pt>
                <c:pt idx="3">
                  <c:v>6</c:v>
                </c:pt>
                <c:pt idx="4">
                  <c:v>10</c:v>
                </c:pt>
              </c:numCache>
            </c:numRef>
          </c:val>
          <c:extLst>
            <c:ext xmlns:c16="http://schemas.microsoft.com/office/drawing/2014/chart" uri="{C3380CC4-5D6E-409C-BE32-E72D297353CC}">
              <c16:uniqueId val="{0000000A-B1E8-4A40-AE52-DCCC88D6B0D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PRONTO SOCORRO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INTERNAÇÃO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dirty="0" smtClean="0"/>
            <a:t>COLABORADORES</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40030" rIns="448056" bIns="240030" numCol="1" spcCol="1270" anchor="ctr" anchorCtr="0">
          <a:noAutofit/>
        </a:bodyPr>
        <a:lstStyle/>
        <a:p>
          <a:pPr lvl="0" algn="ctr" defTabSz="2800350" rtl="0">
            <a:lnSpc>
              <a:spcPct val="90000"/>
            </a:lnSpc>
            <a:spcBef>
              <a:spcPct val="0"/>
            </a:spcBef>
            <a:spcAft>
              <a:spcPct val="35000"/>
            </a:spcAft>
          </a:pPr>
          <a:r>
            <a:rPr lang="pt-BR" sz="6300" b="1" kern="1200" dirty="0"/>
            <a:t>PRONTO SOCORRO</a:t>
          </a:r>
          <a:endParaRPr lang="pt-BR" sz="63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28600" rIns="426720" bIns="228600" numCol="1" spcCol="1270" anchor="ctr" anchorCtr="0">
          <a:noAutofit/>
        </a:bodyPr>
        <a:lstStyle/>
        <a:p>
          <a:pPr lvl="0" algn="ctr" defTabSz="2667000" rtl="0">
            <a:lnSpc>
              <a:spcPct val="90000"/>
            </a:lnSpc>
            <a:spcBef>
              <a:spcPct val="0"/>
            </a:spcBef>
            <a:spcAft>
              <a:spcPct val="35000"/>
            </a:spcAft>
          </a:pPr>
          <a:r>
            <a:rPr lang="pt-BR" sz="6000" b="1" kern="1200" dirty="0"/>
            <a:t>INTERNAÇÃO</a:t>
          </a:r>
          <a:endParaRPr lang="pt-BR" sz="60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175260" rIns="327152" bIns="175260" numCol="1" spcCol="1270" anchor="ctr" anchorCtr="0">
          <a:noAutofit/>
        </a:bodyPr>
        <a:lstStyle/>
        <a:p>
          <a:pPr lvl="0" algn="ctr" defTabSz="2044700" rtl="0">
            <a:lnSpc>
              <a:spcPct val="90000"/>
            </a:lnSpc>
            <a:spcBef>
              <a:spcPct val="0"/>
            </a:spcBef>
            <a:spcAft>
              <a:spcPct val="35000"/>
            </a:spcAft>
          </a:pPr>
          <a:r>
            <a:rPr lang="pt-BR" sz="4600" kern="1200" dirty="0" smtClean="0"/>
            <a:t>COLABORADORES</a:t>
          </a:r>
          <a:endParaRPr lang="pt-BR" sz="46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a:xfrm>
            <a:off x="5332412" y="5883275"/>
            <a:ext cx="4324044" cy="365125"/>
          </a:xfrm>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037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09/08/2021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74055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461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6071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26551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47802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13202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91164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7782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951856" y="5867131"/>
            <a:ext cx="551167" cy="365125"/>
          </a:xfrm>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04013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09/08/2021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28925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C414DAE-D1E2-482A-8753-696F56E14BA9}" type="datetimeFigureOut">
              <a:rPr lang="pt-BR" smtClean="0"/>
              <a:t>09/08/2021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1432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C414DAE-D1E2-482A-8753-696F56E14BA9}" type="datetimeFigureOut">
              <a:rPr lang="pt-BR" smtClean="0"/>
              <a:t>09/08/2021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8152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C414DAE-D1E2-482A-8753-696F56E14BA9}" type="datetimeFigureOut">
              <a:rPr lang="pt-BR" smtClean="0"/>
              <a:t>09/08/2021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12660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14DAE-D1E2-482A-8753-696F56E14BA9}" type="datetimeFigureOut">
              <a:rPr lang="pt-BR" smtClean="0"/>
              <a:t>09/08/2021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619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09/08/2021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84928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09/08/2021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83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414DAE-D1E2-482A-8753-696F56E14BA9}" type="datetimeFigureOut">
              <a:rPr lang="pt-BR" smtClean="0"/>
              <a:t>09/08/2021</a:t>
            </a:fld>
            <a:endParaRPr lang="pt-B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CA99CE-CED5-46E1-9CDD-CC27DE1DA067}" type="slidenum">
              <a:rPr lang="pt-BR" smtClean="0"/>
              <a:t>‹nº›</a:t>
            </a:fld>
            <a:endParaRPr lang="pt-BR"/>
          </a:p>
        </p:txBody>
      </p:sp>
    </p:spTree>
    <p:extLst>
      <p:ext uri="{BB962C8B-B14F-4D97-AF65-F5344CB8AC3E}">
        <p14:creationId xmlns:p14="http://schemas.microsoft.com/office/powerpoint/2010/main" val="20469628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28401" y="873456"/>
            <a:ext cx="8574622" cy="3122811"/>
          </a:xfrm>
        </p:spPr>
        <p:txBody>
          <a:bodyPr>
            <a:normAutofit fontScale="90000"/>
          </a:bodyPr>
          <a:lstStyle/>
          <a:p>
            <a:pPr algn="ctr"/>
            <a:r>
              <a:rPr lang="pt-BR" dirty="0"/>
              <a:t>RELATORIO DA OUVIDORIA MÊS </a:t>
            </a:r>
            <a:r>
              <a:rPr lang="pt-BR" dirty="0" smtClean="0"/>
              <a:t>DE JULHO</a:t>
            </a:r>
            <a:r>
              <a:rPr lang="pt-BR" dirty="0"/>
              <a:t/>
            </a:r>
            <a:br>
              <a:rPr lang="pt-BR" dirty="0"/>
            </a:br>
            <a:r>
              <a:rPr lang="pt-BR" sz="3600" dirty="0"/>
              <a:t>FUNSAU-NA</a:t>
            </a:r>
            <a:r>
              <a:rPr lang="pt-BR" dirty="0"/>
              <a:t/>
            </a:r>
            <a:br>
              <a:rPr lang="pt-BR" dirty="0"/>
            </a:br>
            <a:r>
              <a:rPr lang="pt-BR" sz="3100" dirty="0" smtClean="0"/>
              <a:t>2021</a:t>
            </a:r>
            <a:endParaRPr lang="pt-BR" sz="3100" dirty="0"/>
          </a:p>
        </p:txBody>
      </p:sp>
      <p:sp>
        <p:nvSpPr>
          <p:cNvPr id="3" name="Subtítulo 2"/>
          <p:cNvSpPr>
            <a:spLocks noGrp="1"/>
          </p:cNvSpPr>
          <p:nvPr>
            <p:ph type="subTitle" idx="1"/>
          </p:nvPr>
        </p:nvSpPr>
        <p:spPr>
          <a:xfrm>
            <a:off x="5295331" y="5581933"/>
            <a:ext cx="6741994" cy="1009935"/>
          </a:xfrm>
        </p:spPr>
        <p:txBody>
          <a:bodyPr>
            <a:normAutofit/>
          </a:bodyPr>
          <a:lstStyle/>
          <a:p>
            <a:pPr algn="l"/>
            <a:r>
              <a:rPr lang="pt-BR" dirty="0"/>
              <a:t>ELABORADO POR DIANIELY DELLA VALENTINA</a:t>
            </a:r>
          </a:p>
          <a:p>
            <a:pPr algn="l"/>
            <a:r>
              <a:rPr lang="pt-BR" dirty="0"/>
              <a:t>OUVIDORA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765" y="0"/>
            <a:ext cx="1576200" cy="104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37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b="1" dirty="0"/>
              <a:t>AVALIAÇÃO DO ATENDIMENTO</a:t>
            </a:r>
            <a:br>
              <a:rPr lang="pt-BR" b="1" dirty="0"/>
            </a:br>
            <a:r>
              <a:rPr lang="pt-BR" sz="3100" b="1" dirty="0"/>
              <a:t>CLASSIFICAÇÃO DE RISCO, EQUIPE MÉDICA E EQUIPE DE ENFERMAGEM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30284552"/>
              </p:ext>
            </p:extLst>
          </p:nvPr>
        </p:nvGraphicFramePr>
        <p:xfrm>
          <a:off x="2006221" y="1801505"/>
          <a:ext cx="9496804" cy="281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2006221" y="4660120"/>
            <a:ext cx="4203510"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15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01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01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07</a:t>
            </a:r>
          </a:p>
          <a:p>
            <a:endParaRPr lang="pt-BR" b="1" dirty="0" smtClean="0">
              <a:solidFill>
                <a:schemeClr val="tx1">
                  <a:lumMod val="95000"/>
                  <a:lumOff val="5000"/>
                </a:schemeClr>
              </a:solidFill>
              <a:latin typeface="Times New Roman" pitchFamily="18" charset="0"/>
              <a:cs typeface="Times New Roman" pitchFamily="18"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2060204513"/>
              </p:ext>
            </p:extLst>
          </p:nvPr>
        </p:nvGraphicFramePr>
        <p:xfrm>
          <a:off x="6537279" y="4790365"/>
          <a:ext cx="4965746" cy="1596786"/>
        </p:xfrm>
        <a:graphic>
          <a:graphicData uri="http://schemas.openxmlformats.org/drawingml/2006/table">
            <a:tbl>
              <a:tblPr firstRow="1" bandRow="1">
                <a:tableStyleId>{21E4AEA4-8DFA-4A89-87EB-49C32662AFE0}</a:tableStyleId>
              </a:tblPr>
              <a:tblGrid>
                <a:gridCol w="1305618">
                  <a:extLst>
                    <a:ext uri="{9D8B030D-6E8A-4147-A177-3AD203B41FA5}">
                      <a16:colId xmlns:a16="http://schemas.microsoft.com/office/drawing/2014/main" val="20000"/>
                    </a:ext>
                  </a:extLst>
                </a:gridCol>
                <a:gridCol w="805228">
                  <a:extLst>
                    <a:ext uri="{9D8B030D-6E8A-4147-A177-3AD203B41FA5}">
                      <a16:colId xmlns:a16="http://schemas.microsoft.com/office/drawing/2014/main" val="20001"/>
                    </a:ext>
                  </a:extLst>
                </a:gridCol>
                <a:gridCol w="805228">
                  <a:extLst>
                    <a:ext uri="{9D8B030D-6E8A-4147-A177-3AD203B41FA5}">
                      <a16:colId xmlns:a16="http://schemas.microsoft.com/office/drawing/2014/main" val="20002"/>
                    </a:ext>
                  </a:extLst>
                </a:gridCol>
                <a:gridCol w="1171241">
                  <a:extLst>
                    <a:ext uri="{9D8B030D-6E8A-4147-A177-3AD203B41FA5}">
                      <a16:colId xmlns:a16="http://schemas.microsoft.com/office/drawing/2014/main" val="20003"/>
                    </a:ext>
                  </a:extLst>
                </a:gridCol>
                <a:gridCol w="878431">
                  <a:extLst>
                    <a:ext uri="{9D8B030D-6E8A-4147-A177-3AD203B41FA5}">
                      <a16:colId xmlns:a16="http://schemas.microsoft.com/office/drawing/2014/main" val="20004"/>
                    </a:ext>
                  </a:extLst>
                </a:gridCol>
              </a:tblGrid>
              <a:tr h="43101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88589">
                <a:tc>
                  <a:txBody>
                    <a:bodyPr/>
                    <a:lstStyle/>
                    <a:p>
                      <a:r>
                        <a:rPr lang="pt-BR" sz="1000" dirty="0"/>
                        <a:t>CLAS</a:t>
                      </a:r>
                      <a:r>
                        <a:rPr lang="pt-BR" sz="1000" baseline="0" dirty="0"/>
                        <a:t> DE RISCO</a:t>
                      </a:r>
                      <a:endParaRPr lang="pt-BR" sz="1000" dirty="0"/>
                    </a:p>
                  </a:txBody>
                  <a:tcPr/>
                </a:tc>
                <a:tc>
                  <a:txBody>
                    <a:bodyPr/>
                    <a:lstStyle/>
                    <a:p>
                      <a:pPr algn="ctr"/>
                      <a:r>
                        <a:rPr lang="pt-BR" sz="1200" dirty="0" smtClean="0"/>
                        <a:t>05</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88589">
                <a:tc>
                  <a:txBody>
                    <a:bodyPr/>
                    <a:lstStyle/>
                    <a:p>
                      <a:r>
                        <a:rPr lang="pt-BR" sz="1000" dirty="0"/>
                        <a:t>EQUIPE MÉDICA</a:t>
                      </a:r>
                    </a:p>
                  </a:txBody>
                  <a:tcPr/>
                </a:tc>
                <a:tc>
                  <a:txBody>
                    <a:bodyPr/>
                    <a:lstStyle/>
                    <a:p>
                      <a:pPr algn="ctr"/>
                      <a:r>
                        <a:rPr lang="pt-BR" sz="1200" dirty="0" smtClean="0"/>
                        <a:t>06</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88589">
                <a:tc>
                  <a:txBody>
                    <a:bodyPr/>
                    <a:lstStyle/>
                    <a:p>
                      <a:r>
                        <a:rPr lang="pt-BR" sz="1000" dirty="0"/>
                        <a:t>ENFERMAGEM</a:t>
                      </a:r>
                    </a:p>
                  </a:txBody>
                  <a:tcPr/>
                </a:tc>
                <a:tc>
                  <a:txBody>
                    <a:bodyPr/>
                    <a:lstStyle/>
                    <a:p>
                      <a:pPr algn="ctr"/>
                      <a:r>
                        <a:rPr lang="pt-BR" sz="1200" dirty="0" smtClean="0"/>
                        <a:t>04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4582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09183"/>
            <a:ext cx="10018713" cy="573205"/>
          </a:xfrm>
        </p:spPr>
        <p:txBody>
          <a:bodyPr>
            <a:normAutofit fontScale="90000"/>
          </a:bodyPr>
          <a:lstStyle/>
          <a:p>
            <a:r>
              <a:rPr lang="pt-BR" b="1" dirty="0"/>
              <a:t>RECLAMAÇÕES</a:t>
            </a:r>
          </a:p>
        </p:txBody>
      </p:sp>
      <p:sp>
        <p:nvSpPr>
          <p:cNvPr id="3" name="Espaço Reservado para Conteúdo 2"/>
          <p:cNvSpPr>
            <a:spLocks noGrp="1"/>
          </p:cNvSpPr>
          <p:nvPr>
            <p:ph idx="1"/>
          </p:nvPr>
        </p:nvSpPr>
        <p:spPr>
          <a:xfrm>
            <a:off x="1214651" y="900752"/>
            <a:ext cx="10977348" cy="5513696"/>
          </a:xfrm>
        </p:spPr>
        <p:txBody>
          <a:bodyPr>
            <a:normAutofit lnSpcReduction="10000"/>
          </a:bodyPr>
          <a:lstStyle/>
          <a:p>
            <a:pPr marL="0" indent="0" algn="just">
              <a:buNone/>
            </a:pPr>
            <a:r>
              <a:rPr lang="pt-BR" i="1" dirty="0">
                <a:latin typeface="Times New Roman" panose="02020603050405020304" pitchFamily="18" charset="0"/>
                <a:cs typeface="Times New Roman" panose="02020603050405020304" pitchFamily="18" charset="0"/>
              </a:rPr>
              <a:t>	</a:t>
            </a:r>
            <a:r>
              <a:rPr lang="pt-BR" i="1" dirty="0" smtClean="0">
                <a:latin typeface="Arial" panose="020B0604020202020204" pitchFamily="34" charset="0"/>
                <a:cs typeface="Arial" panose="020B0604020202020204" pitchFamily="34" charset="0"/>
              </a:rPr>
              <a:t>	</a:t>
            </a:r>
          </a:p>
          <a:p>
            <a:pPr marL="0" indent="0" algn="just">
              <a:buNone/>
            </a:pPr>
            <a:r>
              <a:rPr lang="pt-BR"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Estou de acompanhante aqui na clinica médica, precisei de atendimento pois minha pressão estava alterada, pediram para eu ir lá tirar uma ficha. A mulher que me atendeu estava toda escabelada, grossa e mau educada, perguntei o nome e me disse ***, após ter medicado mandou eu aguardar para verificar minha pressão perguntei se poderia aguardar lá onde eu estava ela disse que sim, voltei com 40 min ela estava dormindo por 2 vezes que voltei, agora entendi porque estava toda descabelada. Quando voltei pela 3º vez era outras meninas.” </a:t>
            </a:r>
            <a:r>
              <a:rPr lang="pt-BR" i="1" dirty="0" smtClean="0">
                <a:latin typeface="Times New Roman" panose="02020603050405020304" pitchFamily="18" charset="0"/>
                <a:cs typeface="Times New Roman" panose="02020603050405020304" pitchFamily="18" charset="0"/>
              </a:rPr>
              <a:t>(M.E. 06/07/2021)</a:t>
            </a:r>
          </a:p>
          <a:p>
            <a:pPr marL="0" indent="0" algn="just">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a:t>
            </a:r>
            <a:r>
              <a:rPr lang="pt-BR" b="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 técnica de enfermagem citada foi remanejada de setor devido readaptação de remédios controlados, onde a mesma refere episódios de sono intenso por causa das medicações do seu novo tratamento. </a:t>
            </a:r>
            <a:r>
              <a:rPr lang="pt-BR" b="1" i="1" dirty="0" smtClean="0">
                <a:latin typeface="Times New Roman" panose="02020603050405020304" pitchFamily="18" charset="0"/>
                <a:cs typeface="Times New Roman" panose="02020603050405020304" pitchFamily="18" charset="0"/>
              </a:rPr>
              <a:t>(Luciana Patrícia da Cruz – Enfermeira CCIH/RT FUNSAU)</a:t>
            </a:r>
            <a:endParaRPr lang="pt-BR" b="1" i="1" dirty="0" smtClean="0">
              <a:latin typeface="Times New Roman" panose="02020603050405020304" pitchFamily="18" charset="0"/>
              <a:cs typeface="Times New Roman" panose="02020603050405020304" pitchFamily="18" charset="0"/>
            </a:endParaRPr>
          </a:p>
          <a:p>
            <a:pPr marL="0" indent="0" algn="just">
              <a:buNone/>
            </a:pPr>
            <a:endParaRPr lang="pt-BR" b="1" dirty="0">
              <a:latin typeface="Times New Roman" panose="02020603050405020304" pitchFamily="18" charset="0"/>
              <a:cs typeface="Times New Roman" panose="02020603050405020304" pitchFamily="18" charset="0"/>
            </a:endParaRPr>
          </a:p>
          <a:p>
            <a:pPr marL="0" indent="0" algn="just">
              <a:buNone/>
            </a:pPr>
            <a:r>
              <a:rPr lang="pt-BR" b="1" dirty="0" smtClean="0">
                <a:latin typeface="Times New Roman" panose="02020603050405020304" pitchFamily="18" charset="0"/>
                <a:cs typeface="Times New Roman" panose="02020603050405020304" pitchFamily="18" charset="0"/>
              </a:rPr>
              <a:t>		</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8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09183"/>
            <a:ext cx="10018713" cy="696036"/>
          </a:xfrm>
        </p:spPr>
        <p:txBody>
          <a:bodyPr>
            <a:normAutofit fontScale="90000"/>
          </a:bodyPr>
          <a:lstStyle/>
          <a:p>
            <a:r>
              <a:rPr lang="pt-BR" b="1" dirty="0"/>
              <a:t>RECLAMAÇÕES</a:t>
            </a:r>
          </a:p>
        </p:txBody>
      </p:sp>
      <p:sp>
        <p:nvSpPr>
          <p:cNvPr id="3" name="Espaço Reservado para Conteúdo 2"/>
          <p:cNvSpPr>
            <a:spLocks noGrp="1"/>
          </p:cNvSpPr>
          <p:nvPr>
            <p:ph idx="1"/>
          </p:nvPr>
        </p:nvSpPr>
        <p:spPr>
          <a:xfrm>
            <a:off x="1583141" y="2906973"/>
            <a:ext cx="9198591" cy="4148921"/>
          </a:xfrm>
        </p:spPr>
        <p:txBody>
          <a:bodyPr>
            <a:normAutofit/>
          </a:bodyPr>
          <a:lstStyle/>
          <a:p>
            <a:pPr marL="0" indent="0" algn="just">
              <a:buNone/>
            </a:pPr>
            <a:r>
              <a:rPr lang="pt-BR" i="1" dirty="0">
                <a:latin typeface="Times New Roman" panose="02020603050405020304" pitchFamily="18" charset="0"/>
                <a:cs typeface="Times New Roman" panose="02020603050405020304" pitchFamily="18" charset="0"/>
              </a:rPr>
              <a:t>	</a:t>
            </a:r>
            <a:r>
              <a:rPr lang="pt-BR" i="1" dirty="0" smtClean="0">
                <a:latin typeface="Arial" panose="020B0604020202020204" pitchFamily="34" charset="0"/>
                <a:cs typeface="Arial" panose="020B0604020202020204" pitchFamily="34" charset="0"/>
              </a:rPr>
              <a:t>	</a:t>
            </a:r>
            <a:r>
              <a:rPr lang="pt-BR" b="1" dirty="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 Fui destratada pela técnica novinha, se não me engano ***, mal educada, me furou toda. </a:t>
            </a:r>
            <a:r>
              <a:rPr lang="pt-BR" i="1" dirty="0">
                <a:latin typeface="Times New Roman" panose="02020603050405020304" pitchFamily="18" charset="0"/>
                <a:cs typeface="Times New Roman" panose="02020603050405020304" pitchFamily="18" charset="0"/>
              </a:rPr>
              <a:t>(M.)</a:t>
            </a:r>
          </a:p>
          <a:p>
            <a:pPr marL="0" indent="0" algn="just">
              <a:buNone/>
            </a:pPr>
            <a:r>
              <a:rPr lang="pt-BR" b="1" i="1"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Foi realizada orientações verbais para que em casos de difícil acesso para que solicite a ajuda do enfermeiro responsável pelo setor, no entanto a mesma não se recorda do episódio conforme descrito. </a:t>
            </a:r>
            <a:r>
              <a:rPr lang="pt-BR" b="1" i="1" dirty="0" smtClean="0">
                <a:latin typeface="Times New Roman" panose="02020603050405020304" pitchFamily="18" charset="0"/>
                <a:cs typeface="Times New Roman" panose="02020603050405020304" pitchFamily="18" charset="0"/>
              </a:rPr>
              <a:t>(Luciana Patrícia da Cruz – Enfermeira CCIH/RT FUNSAU)</a:t>
            </a:r>
          </a:p>
          <a:p>
            <a:pPr marL="0" indent="0" algn="just">
              <a:buNone/>
            </a:pPr>
            <a:endParaRPr lang="pt-BR" b="1" dirty="0">
              <a:latin typeface="Times New Roman" panose="02020603050405020304" pitchFamily="18" charset="0"/>
              <a:cs typeface="Times New Roman" panose="02020603050405020304" pitchFamily="18" charset="0"/>
            </a:endParaRPr>
          </a:p>
          <a:p>
            <a:pPr marL="0" indent="0" algn="just">
              <a:buNone/>
            </a:pPr>
            <a:endParaRPr lang="pt-BR" i="1" dirty="0" smtClean="0">
              <a:latin typeface="Arial" panose="020B0604020202020204" pitchFamily="34" charset="0"/>
              <a:cs typeface="Arial" panose="020B0604020202020204" pitchFamily="34" charset="0"/>
            </a:endParaRPr>
          </a:p>
          <a:p>
            <a:pPr marL="0" indent="0" algn="just">
              <a:buNone/>
            </a:pPr>
            <a:r>
              <a:rPr lang="pt-BR" dirty="0" smtClean="0">
                <a:latin typeface="Times New Roman" panose="02020603050405020304" pitchFamily="18" charset="0"/>
                <a:cs typeface="Times New Roman" panose="02020603050405020304" pitchFamily="18" charset="0"/>
              </a:rPr>
              <a:t>	</a:t>
            </a:r>
            <a:endParaRPr lang="pt-BR" sz="2400" b="1" i="1" dirty="0">
              <a:latin typeface="Times New Roman" panose="02020603050405020304" pitchFamily="18" charset="0"/>
              <a:cs typeface="Times New Roman" panose="02020603050405020304" pitchFamily="18" charset="0"/>
            </a:endParaRPr>
          </a:p>
          <a:p>
            <a:pPr marL="457200" lvl="1" indent="0" algn="just">
              <a:buNone/>
            </a:pPr>
            <a:endParaRPr lang="pt-BR" sz="2400" b="1" i="1" dirty="0" smtClean="0">
              <a:latin typeface="Times New Roman" panose="02020603050405020304" pitchFamily="18" charset="0"/>
              <a:cs typeface="Times New Roman" panose="02020603050405020304" pitchFamily="18" charset="0"/>
            </a:endParaRPr>
          </a:p>
          <a:p>
            <a:pPr marL="0" indent="0" algn="just">
              <a:buNone/>
            </a:pP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427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28800"/>
          </a:xfrm>
        </p:spPr>
        <p:txBody>
          <a:bodyPr>
            <a:normAutofit fontScale="90000"/>
          </a:bodyPr>
          <a:lstStyle/>
          <a:p>
            <a:r>
              <a:rPr lang="pt-BR" sz="3100" b="1" dirty="0"/>
              <a:t>AVALIAÇÃO DE ATENDIMENTO DE SERVIÇOS COMPLEMENTARES</a:t>
            </a:r>
            <a:r>
              <a:rPr lang="pt-BR" sz="3100" dirty="0"/>
              <a:t/>
            </a:r>
            <a:br>
              <a:rPr lang="pt-BR" sz="3100" dirty="0"/>
            </a:br>
            <a:r>
              <a:rPr lang="pt-BR" sz="2700" dirty="0"/>
              <a:t/>
            </a:r>
            <a:br>
              <a:rPr lang="pt-BR" sz="2700" dirty="0"/>
            </a:br>
            <a:r>
              <a:rPr lang="pt-BR" sz="2700" b="1" dirty="0"/>
              <a:t>RAIO X, ORTOPEDIA , ULTRASSON E LABORATORIO.</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608892928"/>
              </p:ext>
            </p:extLst>
          </p:nvPr>
        </p:nvGraphicFramePr>
        <p:xfrm>
          <a:off x="2690558" y="1828801"/>
          <a:ext cx="9073723" cy="3016153"/>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429301" y="5103674"/>
            <a:ext cx="4341661"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01</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b="1" dirty="0" smtClean="0">
                <a:solidFill>
                  <a:schemeClr val="tx1">
                    <a:lumMod val="95000"/>
                    <a:lumOff val="5000"/>
                  </a:schemeClr>
                </a:solidFill>
                <a:latin typeface="Times New Roman" pitchFamily="18" charset="0"/>
                <a:cs typeface="Times New Roman" pitchFamily="18" charset="0"/>
              </a:rPr>
              <a:t>01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3</a:t>
            </a:r>
            <a:r>
              <a:rPr lang="pt-BR" b="1" dirty="0" smtClean="0">
                <a:solidFill>
                  <a:schemeClr val="tx1">
                    <a:lumMod val="95000"/>
                    <a:lumOff val="5000"/>
                  </a:schemeClr>
                </a:solidFill>
                <a:latin typeface="Times New Roman" pitchFamily="18" charset="0"/>
                <a:cs typeface="Times New Roman" pitchFamily="18" charset="0"/>
              </a:rPr>
              <a:t>0</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435172217"/>
              </p:ext>
            </p:extLst>
          </p:nvPr>
        </p:nvGraphicFramePr>
        <p:xfrm>
          <a:off x="6672783" y="5103674"/>
          <a:ext cx="4830240" cy="1754326"/>
        </p:xfrm>
        <a:graphic>
          <a:graphicData uri="http://schemas.openxmlformats.org/drawingml/2006/table">
            <a:tbl>
              <a:tblPr firstRow="1" bandRow="1">
                <a:tableStyleId>{21E4AEA4-8DFA-4A89-87EB-49C32662AFE0}</a:tableStyleId>
              </a:tblPr>
              <a:tblGrid>
                <a:gridCol w="1269990">
                  <a:extLst>
                    <a:ext uri="{9D8B030D-6E8A-4147-A177-3AD203B41FA5}">
                      <a16:colId xmlns:a16="http://schemas.microsoft.com/office/drawing/2014/main" val="20000"/>
                    </a:ext>
                  </a:extLst>
                </a:gridCol>
                <a:gridCol w="783255">
                  <a:extLst>
                    <a:ext uri="{9D8B030D-6E8A-4147-A177-3AD203B41FA5}">
                      <a16:colId xmlns:a16="http://schemas.microsoft.com/office/drawing/2014/main" val="20001"/>
                    </a:ext>
                  </a:extLst>
                </a:gridCol>
                <a:gridCol w="783255">
                  <a:extLst>
                    <a:ext uri="{9D8B030D-6E8A-4147-A177-3AD203B41FA5}">
                      <a16:colId xmlns:a16="http://schemas.microsoft.com/office/drawing/2014/main" val="20002"/>
                    </a:ext>
                  </a:extLst>
                </a:gridCol>
                <a:gridCol w="1139280">
                  <a:extLst>
                    <a:ext uri="{9D8B030D-6E8A-4147-A177-3AD203B41FA5}">
                      <a16:colId xmlns:a16="http://schemas.microsoft.com/office/drawing/2014/main" val="20003"/>
                    </a:ext>
                  </a:extLst>
                </a:gridCol>
                <a:gridCol w="854460">
                  <a:extLst>
                    <a:ext uri="{9D8B030D-6E8A-4147-A177-3AD203B41FA5}">
                      <a16:colId xmlns:a16="http://schemas.microsoft.com/office/drawing/2014/main" val="20004"/>
                    </a:ext>
                  </a:extLst>
                </a:gridCol>
              </a:tblGrid>
              <a:tr h="298678">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63912">
                <a:tc>
                  <a:txBody>
                    <a:bodyPr/>
                    <a:lstStyle/>
                    <a:p>
                      <a:r>
                        <a:rPr lang="pt-BR" sz="1000" dirty="0"/>
                        <a:t>RAIO</a:t>
                      </a:r>
                      <a:r>
                        <a:rPr lang="pt-BR" sz="1000" baseline="0" dirty="0"/>
                        <a:t> X</a:t>
                      </a:r>
                      <a:endParaRPr lang="pt-BR" sz="10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63912">
                <a:tc>
                  <a:txBody>
                    <a:bodyPr/>
                    <a:lstStyle/>
                    <a:p>
                      <a:r>
                        <a:rPr lang="pt-BR" sz="1000" dirty="0"/>
                        <a:t>ORTOPEDIA</a:t>
                      </a:r>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63912">
                <a:tc>
                  <a:txBody>
                    <a:bodyPr/>
                    <a:lstStyle/>
                    <a:p>
                      <a:r>
                        <a:rPr lang="pt-BR" sz="1000" dirty="0"/>
                        <a:t>ULTRASSOM</a:t>
                      </a:r>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63912">
                <a:tc>
                  <a:txBody>
                    <a:bodyPr/>
                    <a:lstStyle/>
                    <a:p>
                      <a:r>
                        <a:rPr lang="pt-BR" sz="1000" dirty="0"/>
                        <a:t>LABORATÓRIO</a:t>
                      </a:r>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207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9845" y="14514"/>
            <a:ext cx="10018713" cy="2306472"/>
          </a:xfrm>
        </p:spPr>
        <p:txBody>
          <a:bodyPr>
            <a:normAutofit fontScale="90000"/>
          </a:bodyPr>
          <a:lstStyle/>
          <a:p>
            <a:r>
              <a:rPr lang="pt-BR" sz="3600" b="1" dirty="0"/>
              <a:t/>
            </a:r>
            <a:br>
              <a:rPr lang="pt-BR" sz="3600" b="1" dirty="0"/>
            </a:br>
            <a:r>
              <a:rPr lang="pt-BR" sz="3600" b="1" dirty="0"/>
              <a:t>AVALIAÇÃO DE QUALIDADE DAS INSTALAÇÕES</a:t>
            </a:r>
            <a:br>
              <a:rPr lang="pt-BR" sz="3600" b="1" dirty="0"/>
            </a:br>
            <a:r>
              <a:rPr lang="pt-BR" sz="3600" b="1" dirty="0"/>
              <a:t/>
            </a:r>
            <a:br>
              <a:rPr lang="pt-BR" sz="3600" b="1" dirty="0"/>
            </a:br>
            <a:r>
              <a:rPr lang="pt-BR" sz="3100" b="1" dirty="0"/>
              <a:t>ORGANIZAÇÃO, HIGIENIZAÇÃO X LIMPEZA E ACOMODAÇÃO OFERECIDA</a:t>
            </a:r>
            <a:r>
              <a:rPr lang="pt-BR" b="1" dirty="0"/>
              <a:t/>
            </a:r>
            <a:br>
              <a:rPr lang="pt-BR" b="1" dirty="0"/>
            </a:br>
            <a:endParaRPr lang="pt-BR"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25282424"/>
              </p:ext>
            </p:extLst>
          </p:nvPr>
        </p:nvGraphicFramePr>
        <p:xfrm>
          <a:off x="2224584" y="2197717"/>
          <a:ext cx="9105314" cy="2628958"/>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224584" y="4826675"/>
            <a:ext cx="4009303"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08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05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11</a:t>
            </a:r>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3414839557"/>
              </p:ext>
            </p:extLst>
          </p:nvPr>
        </p:nvGraphicFramePr>
        <p:xfrm>
          <a:off x="6482687" y="4928950"/>
          <a:ext cx="4847211" cy="1470457"/>
        </p:xfrm>
        <a:graphic>
          <a:graphicData uri="http://schemas.openxmlformats.org/drawingml/2006/table">
            <a:tbl>
              <a:tblPr firstRow="1" bandRow="1">
                <a:tableStyleId>{21E4AEA4-8DFA-4A89-87EB-49C32662AFE0}</a:tableStyleId>
              </a:tblPr>
              <a:tblGrid>
                <a:gridCol w="1274452">
                  <a:extLst>
                    <a:ext uri="{9D8B030D-6E8A-4147-A177-3AD203B41FA5}">
                      <a16:colId xmlns:a16="http://schemas.microsoft.com/office/drawing/2014/main" val="20000"/>
                    </a:ext>
                  </a:extLst>
                </a:gridCol>
                <a:gridCol w="786007">
                  <a:extLst>
                    <a:ext uri="{9D8B030D-6E8A-4147-A177-3AD203B41FA5}">
                      <a16:colId xmlns:a16="http://schemas.microsoft.com/office/drawing/2014/main" val="20001"/>
                    </a:ext>
                  </a:extLst>
                </a:gridCol>
                <a:gridCol w="786007">
                  <a:extLst>
                    <a:ext uri="{9D8B030D-6E8A-4147-A177-3AD203B41FA5}">
                      <a16:colId xmlns:a16="http://schemas.microsoft.com/office/drawing/2014/main" val="20002"/>
                    </a:ext>
                  </a:extLst>
                </a:gridCol>
                <a:gridCol w="1143283">
                  <a:extLst>
                    <a:ext uri="{9D8B030D-6E8A-4147-A177-3AD203B41FA5}">
                      <a16:colId xmlns:a16="http://schemas.microsoft.com/office/drawing/2014/main" val="20003"/>
                    </a:ext>
                  </a:extLst>
                </a:gridCol>
                <a:gridCol w="857462">
                  <a:extLst>
                    <a:ext uri="{9D8B030D-6E8A-4147-A177-3AD203B41FA5}">
                      <a16:colId xmlns:a16="http://schemas.microsoft.com/office/drawing/2014/main" val="20004"/>
                    </a:ext>
                  </a:extLst>
                </a:gridCol>
              </a:tblGrid>
              <a:tr h="28058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05285">
                <a:tc>
                  <a:txBody>
                    <a:bodyPr/>
                    <a:lstStyle/>
                    <a:p>
                      <a:r>
                        <a:rPr lang="pt-BR" sz="1000" dirty="0"/>
                        <a:t>ORGANIZAÇÃO</a:t>
                      </a:r>
                      <a:r>
                        <a:rPr lang="pt-BR" sz="1000" baseline="0" dirty="0"/>
                        <a:t> DOS SETORES</a:t>
                      </a:r>
                      <a:endParaRPr lang="pt-BR" sz="1000" dirty="0"/>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405285">
                <a:tc>
                  <a:txBody>
                    <a:bodyPr/>
                    <a:lstStyle/>
                    <a:p>
                      <a:r>
                        <a:rPr lang="pt-BR" sz="1000" dirty="0"/>
                        <a:t>LIMPEZA</a:t>
                      </a:r>
                      <a:r>
                        <a:rPr lang="pt-BR" sz="1000" baseline="0" dirty="0"/>
                        <a:t> X HIGIENIZAÇÃO</a:t>
                      </a:r>
                      <a:endParaRPr lang="pt-BR" sz="1000" dirty="0"/>
                    </a:p>
                  </a:txBody>
                  <a:tcPr/>
                </a:tc>
                <a:tc>
                  <a:txBody>
                    <a:bodyPr/>
                    <a:lstStyle/>
                    <a:p>
                      <a:pPr algn="ctr"/>
                      <a:r>
                        <a:rPr lang="pt-BR" sz="1200" dirty="0" smtClean="0"/>
                        <a:t>04</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79305">
                <a:tc>
                  <a:txBody>
                    <a:bodyPr/>
                    <a:lstStyle/>
                    <a:p>
                      <a:r>
                        <a:rPr lang="pt-BR" sz="1000" dirty="0"/>
                        <a:t>ACOMODAÇÃO</a:t>
                      </a:r>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3567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5082" y="204717"/>
            <a:ext cx="8065827" cy="1160060"/>
          </a:xfrm>
        </p:spPr>
        <p:txBody>
          <a:bodyPr>
            <a:normAutofit fontScale="90000"/>
          </a:bodyPr>
          <a:lstStyle/>
          <a:p>
            <a:r>
              <a:rPr lang="pt-BR" b="1" dirty="0"/>
              <a:t>TEMPO DE ESPERA NO PRONTO SOCORRO </a:t>
            </a:r>
          </a:p>
        </p:txBody>
      </p:sp>
      <p:sp>
        <p:nvSpPr>
          <p:cNvPr id="3" name="Espaço Reservado para Conteúdo 2"/>
          <p:cNvSpPr>
            <a:spLocks noGrp="1"/>
          </p:cNvSpPr>
          <p:nvPr>
            <p:ph idx="1"/>
          </p:nvPr>
        </p:nvSpPr>
        <p:spPr>
          <a:xfrm>
            <a:off x="1719618" y="2224585"/>
            <a:ext cx="9824348" cy="4162568"/>
          </a:xfrm>
        </p:spPr>
        <p:txBody>
          <a:bodyPr>
            <a:normAutofit/>
          </a:bodyPr>
          <a:lstStyle/>
          <a:p>
            <a:r>
              <a:rPr lang="pt-BR" sz="2800" dirty="0" smtClean="0">
                <a:latin typeface="Times New Roman" panose="02020603050405020304" pitchFamily="18" charset="0"/>
                <a:cs typeface="Times New Roman" panose="02020603050405020304" pitchFamily="18" charset="0"/>
              </a:rPr>
              <a:t> Regular  </a:t>
            </a:r>
            <a:r>
              <a:rPr lang="pt-BR" sz="2800" dirty="0">
                <a:latin typeface="Times New Roman" panose="02020603050405020304" pitchFamily="18" charset="0"/>
                <a:cs typeface="Times New Roman" panose="02020603050405020304" pitchFamily="18" charset="0"/>
              </a:rPr>
              <a:t>– 1 manifestação recebida (10/07/2021</a:t>
            </a:r>
            <a:r>
              <a:rPr lang="pt-BR" sz="2800" dirty="0" smtClean="0">
                <a:latin typeface="Times New Roman" panose="02020603050405020304" pitchFamily="18" charset="0"/>
                <a:cs typeface="Times New Roman" panose="02020603050405020304" pitchFamily="18" charset="0"/>
              </a:rPr>
              <a:t>)</a:t>
            </a:r>
          </a:p>
          <a:p>
            <a:r>
              <a:rPr lang="pt-BR" sz="2800" dirty="0" smtClean="0">
                <a:latin typeface="Times New Roman" panose="02020603050405020304" pitchFamily="18" charset="0"/>
                <a:cs typeface="Times New Roman" panose="02020603050405020304" pitchFamily="18" charset="0"/>
              </a:rPr>
              <a:t>0:10 min. – 1 manifestação recebida (11/07/2021)</a:t>
            </a:r>
          </a:p>
          <a:p>
            <a:pPr marL="0" indent="0">
              <a:buNone/>
            </a:pPr>
            <a:endParaRPr lang="pt-BR" sz="2800"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13068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50269781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85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805217"/>
          </a:xfrm>
        </p:spPr>
        <p:txBody>
          <a:bodyPr/>
          <a:lstStyle/>
          <a:p>
            <a:r>
              <a:rPr lang="pt-BR" b="1" dirty="0"/>
              <a:t>ELOGIOS</a:t>
            </a:r>
            <a:endParaRPr lang="pt-BR" dirty="0"/>
          </a:p>
        </p:txBody>
      </p:sp>
      <p:sp>
        <p:nvSpPr>
          <p:cNvPr id="3" name="Espaço Reservado para Conteúdo 2"/>
          <p:cNvSpPr>
            <a:spLocks noGrp="1"/>
          </p:cNvSpPr>
          <p:nvPr>
            <p:ph idx="1"/>
          </p:nvPr>
        </p:nvSpPr>
        <p:spPr>
          <a:xfrm>
            <a:off x="1484312" y="764275"/>
            <a:ext cx="10184524" cy="5964071"/>
          </a:xfrm>
        </p:spPr>
        <p:txBody>
          <a:bodyPr>
            <a:normAutofit fontScale="85000" lnSpcReduction="10000"/>
          </a:bodyPr>
          <a:lstStyle/>
          <a:p>
            <a:pPr marL="457200" lvl="1" indent="0">
              <a:buNone/>
            </a:pPr>
            <a:r>
              <a:rPr lang="pt-BR" sz="2800" dirty="0" smtClean="0">
                <a:latin typeface="Times New Roman" panose="02020603050405020304" pitchFamily="18" charset="0"/>
                <a:cs typeface="Times New Roman" panose="02020603050405020304" pitchFamily="18" charset="0"/>
              </a:rPr>
              <a:t>	“ Eu </a:t>
            </a:r>
            <a:r>
              <a:rPr lang="pt-BR" sz="2800" dirty="0" err="1" smtClean="0">
                <a:latin typeface="Times New Roman" panose="02020603050405020304" pitchFamily="18" charset="0"/>
                <a:cs typeface="Times New Roman" panose="02020603050405020304" pitchFamily="18" charset="0"/>
              </a:rPr>
              <a:t>Enisan</a:t>
            </a:r>
            <a:r>
              <a:rPr lang="pt-BR" sz="2800" dirty="0" smtClean="0">
                <a:latin typeface="Times New Roman" panose="02020603050405020304" pitchFamily="18" charset="0"/>
                <a:cs typeface="Times New Roman" panose="02020603050405020304" pitchFamily="18" charset="0"/>
              </a:rPr>
              <a:t> Ferreira Costa, paciente deste hospital pela 2° vez, sendo a primeira por covid-19, e a segunda pela fratura no pé, tive o honroso prazer de conhecer uma excelente profissional que trabalha nesse hospital, muito educada, atenciosa a Sra. </a:t>
            </a:r>
            <a:r>
              <a:rPr lang="pt-BR" sz="2800" dirty="0" err="1" smtClean="0">
                <a:latin typeface="Times New Roman" panose="02020603050405020304" pitchFamily="18" charset="0"/>
                <a:cs typeface="Times New Roman" panose="02020603050405020304" pitchFamily="18" charset="0"/>
              </a:rPr>
              <a:t>Geiney</a:t>
            </a:r>
            <a:r>
              <a:rPr lang="pt-BR" sz="2800" dirty="0" smtClean="0">
                <a:latin typeface="Times New Roman" panose="02020603050405020304" pitchFamily="18" charset="0"/>
                <a:cs typeface="Times New Roman" panose="02020603050405020304" pitchFamily="18" charset="0"/>
              </a:rPr>
              <a:t>. Fui muito bem tratado por todos, mas ela se destacou com sua humildade”. </a:t>
            </a:r>
            <a:r>
              <a:rPr lang="pt-BR" sz="2800" b="1" i="1" dirty="0" smtClean="0">
                <a:latin typeface="Times New Roman" panose="02020603050405020304" pitchFamily="18" charset="0"/>
                <a:cs typeface="Times New Roman" panose="02020603050405020304" pitchFamily="18" charset="0"/>
              </a:rPr>
              <a:t>(</a:t>
            </a:r>
            <a:r>
              <a:rPr lang="pt-BR" sz="2800" b="1" i="1" dirty="0" err="1" smtClean="0">
                <a:latin typeface="Times New Roman" panose="02020603050405020304" pitchFamily="18" charset="0"/>
                <a:cs typeface="Times New Roman" panose="02020603050405020304" pitchFamily="18" charset="0"/>
              </a:rPr>
              <a:t>Enisan</a:t>
            </a:r>
            <a:r>
              <a:rPr lang="pt-BR" sz="2800" b="1" i="1" dirty="0" smtClean="0">
                <a:latin typeface="Times New Roman" panose="02020603050405020304" pitchFamily="18" charset="0"/>
                <a:cs typeface="Times New Roman" panose="02020603050405020304" pitchFamily="18" charset="0"/>
              </a:rPr>
              <a:t> Ferreira Costa 12/07/2021)</a:t>
            </a:r>
          </a:p>
          <a:p>
            <a:pPr marL="457200" lvl="1" indent="0">
              <a:buNone/>
            </a:pPr>
            <a:endParaRPr lang="pt-BR" sz="2800" dirty="0" smtClean="0">
              <a:latin typeface="Times New Roman" panose="02020603050405020304" pitchFamily="18" charset="0"/>
              <a:cs typeface="Times New Roman" panose="02020603050405020304" pitchFamily="18" charset="0"/>
            </a:endParaRPr>
          </a:p>
          <a:p>
            <a:pPr marL="457200" lvl="1" indent="0">
              <a:buNone/>
            </a:pPr>
            <a:r>
              <a:rPr lang="pt-BR" sz="2800" dirty="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 Eu Eliza B. Motta, através desta oportunidade, quero agradecer a equipe que esteve atendendo meu esposo desde quando deu entrada em 07/07/21 até o presente momento ... Todos tem sido muito humilde extremamente atenciosos. Estou muito satisfeita pelo atendimento prestado a mim como acompanhante, mas em todos estes que estiveram nos apoiando nesse momento, quero destacar a técnica de enfermagem </a:t>
            </a:r>
            <a:r>
              <a:rPr lang="pt-BR" sz="2800" dirty="0" err="1" smtClean="0">
                <a:latin typeface="Times New Roman" panose="02020603050405020304" pitchFamily="18" charset="0"/>
                <a:cs typeface="Times New Roman" panose="02020603050405020304" pitchFamily="18" charset="0"/>
              </a:rPr>
              <a:t>Geine</a:t>
            </a:r>
            <a:r>
              <a:rPr lang="pt-BR" sz="2800" dirty="0" smtClean="0">
                <a:latin typeface="Times New Roman" panose="02020603050405020304" pitchFamily="18" charset="0"/>
                <a:cs typeface="Times New Roman" panose="02020603050405020304" pitchFamily="18" charset="0"/>
              </a:rPr>
              <a:t>, que tem nos dado uma atenção especial, sendo muito educada, animada e humana. Como sobreviventes do covid-19 no ano passado, temos guardado suas recomendações pós-tratamento, que fizeram o diferencial em nossas vidas. Muito obrigada! </a:t>
            </a:r>
            <a:r>
              <a:rPr lang="pt-BR" sz="2800" b="1" i="1" dirty="0" smtClean="0">
                <a:latin typeface="Times New Roman" panose="02020603050405020304" pitchFamily="18" charset="0"/>
                <a:cs typeface="Times New Roman" panose="02020603050405020304" pitchFamily="18" charset="0"/>
              </a:rPr>
              <a:t>(Eliza B. Motta 12/07/2021)</a:t>
            </a:r>
          </a:p>
        </p:txBody>
      </p:sp>
    </p:spTree>
    <p:extLst>
      <p:ext uri="{BB962C8B-B14F-4D97-AF65-F5344CB8AC3E}">
        <p14:creationId xmlns:p14="http://schemas.microsoft.com/office/powerpoint/2010/main" val="93441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1"/>
            <a:ext cx="9758149" cy="914400"/>
          </a:xfrm>
        </p:spPr>
        <p:txBody>
          <a:bodyPr/>
          <a:lstStyle/>
          <a:p>
            <a:r>
              <a:rPr lang="pt-BR" b="1" dirty="0"/>
              <a:t>ELOGIOS</a:t>
            </a:r>
          </a:p>
        </p:txBody>
      </p:sp>
      <p:sp>
        <p:nvSpPr>
          <p:cNvPr id="3" name="Espaço Reservado para Conteúdo 2"/>
          <p:cNvSpPr>
            <a:spLocks noGrp="1"/>
          </p:cNvSpPr>
          <p:nvPr>
            <p:ph idx="1"/>
          </p:nvPr>
        </p:nvSpPr>
        <p:spPr>
          <a:xfrm>
            <a:off x="1064525" y="914402"/>
            <a:ext cx="10849970" cy="5943598"/>
          </a:xfrm>
        </p:spPr>
        <p:txBody>
          <a:bodyPr>
            <a:normAutofit fontScale="92500" lnSpcReduction="10000"/>
          </a:bodyPr>
          <a:lstStyle/>
          <a:p>
            <a:pPr marL="1427162" lvl="4" indent="0">
              <a:buNone/>
            </a:pPr>
            <a:r>
              <a:rPr lang="pt-BR" sz="2800" i="1" dirty="0" smtClean="0">
                <a:latin typeface="Times New Roman" panose="02020603050405020304" pitchFamily="18" charset="0"/>
                <a:cs typeface="Times New Roman" panose="02020603050405020304" pitchFamily="18" charset="0"/>
              </a:rPr>
              <a:t>	</a:t>
            </a:r>
            <a:endParaRPr lang="pt-BR" sz="2800" dirty="0" smtClean="0">
              <a:latin typeface="Times New Roman" panose="02020603050405020304" pitchFamily="18" charset="0"/>
              <a:cs typeface="Times New Roman" panose="02020603050405020304" pitchFamily="18" charset="0"/>
            </a:endParaRPr>
          </a:p>
          <a:p>
            <a:pPr marL="1427162" lvl="4" indent="0">
              <a:buNone/>
            </a:pPr>
            <a:r>
              <a:rPr lang="pt-BR" sz="2800" i="1" dirty="0">
                <a:latin typeface="Times New Roman" panose="02020603050405020304" pitchFamily="18" charset="0"/>
                <a:cs typeface="Times New Roman" panose="02020603050405020304" pitchFamily="18" charset="0"/>
              </a:rPr>
              <a:t>	</a:t>
            </a:r>
            <a:r>
              <a:rPr lang="pt-BR" sz="2800" i="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Carol técnica obrigada gatona pelo seu trabalho sempre atenciosa e amorosa comigo e com seus pacientes, parabéns o hospital precisa de mais pessoas assim como você. Adorei te conhecer  obrigada.” </a:t>
            </a:r>
            <a:r>
              <a:rPr lang="pt-BR" sz="2800" b="1" i="1" dirty="0" smtClean="0">
                <a:latin typeface="Times New Roman" panose="02020603050405020304" pitchFamily="18" charset="0"/>
                <a:cs typeface="Times New Roman" panose="02020603050405020304" pitchFamily="18" charset="0"/>
              </a:rPr>
              <a:t>(Andressa Pereira Melo 14/07/2021)</a:t>
            </a:r>
          </a:p>
          <a:p>
            <a:pPr marL="1427162" lvl="4" indent="0">
              <a:buNone/>
            </a:pPr>
            <a:endParaRPr lang="pt-BR" sz="2800" b="1" i="1" dirty="0">
              <a:latin typeface="Times New Roman" panose="02020603050405020304" pitchFamily="18" charset="0"/>
              <a:cs typeface="Times New Roman" panose="02020603050405020304" pitchFamily="18" charset="0"/>
            </a:endParaRPr>
          </a:p>
          <a:p>
            <a:pPr marL="1427162" lvl="4" indent="0">
              <a:buNone/>
            </a:pPr>
            <a:r>
              <a:rPr lang="pt-BR" sz="2800" i="1" dirty="0" smtClean="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Elaine Galdino técnica te enfermagem Obrigada amore pelo seu trabalho, atenciosa compreensiva, educada e pontual hospital está de parabéns de ter pessoas assim como você. Adorei te conhecer.” </a:t>
            </a:r>
            <a:r>
              <a:rPr lang="pt-BR" sz="2800" b="1" i="1" dirty="0">
                <a:latin typeface="Times New Roman" panose="02020603050405020304" pitchFamily="18" charset="0"/>
                <a:cs typeface="Times New Roman" panose="02020603050405020304" pitchFamily="18" charset="0"/>
              </a:rPr>
              <a:t>(Andressa Pereira Melo 14/07/2021</a:t>
            </a:r>
            <a:r>
              <a:rPr lang="pt-BR" sz="2800" b="1" i="1" dirty="0" smtClean="0">
                <a:latin typeface="Times New Roman" panose="02020603050405020304" pitchFamily="18" charset="0"/>
                <a:cs typeface="Times New Roman" panose="02020603050405020304" pitchFamily="18" charset="0"/>
              </a:rPr>
              <a:t>)</a:t>
            </a:r>
          </a:p>
          <a:p>
            <a:pPr marL="1427162" lvl="4" indent="0">
              <a:buNone/>
            </a:pPr>
            <a:endParaRPr lang="pt-BR" sz="2800" i="1" dirty="0">
              <a:latin typeface="Times New Roman" panose="02020603050405020304" pitchFamily="18" charset="0"/>
              <a:cs typeface="Times New Roman" panose="02020603050405020304" pitchFamily="18" charset="0"/>
            </a:endParaRPr>
          </a:p>
          <a:p>
            <a:pPr marL="1427162" lvl="4" indent="0">
              <a:buNone/>
            </a:pPr>
            <a:r>
              <a:rPr lang="pt-BR" sz="2800" i="1" dirty="0">
                <a:latin typeface="Times New Roman" panose="02020603050405020304" pitchFamily="18" charset="0"/>
                <a:cs typeface="Times New Roman" panose="02020603050405020304" pitchFamily="18" charset="0"/>
              </a:rPr>
              <a:t>	“</a:t>
            </a:r>
            <a:r>
              <a:rPr lang="pt-BR" sz="2800" dirty="0" err="1">
                <a:latin typeface="Times New Roman" panose="02020603050405020304" pitchFamily="18" charset="0"/>
                <a:cs typeface="Times New Roman" panose="02020603050405020304" pitchFamily="18" charset="0"/>
              </a:rPr>
              <a:t>Keisy</a:t>
            </a:r>
            <a:r>
              <a:rPr lang="pt-BR" sz="2800" dirty="0">
                <a:latin typeface="Times New Roman" panose="02020603050405020304" pitchFamily="18" charset="0"/>
                <a:cs typeface="Times New Roman" panose="02020603050405020304" pitchFamily="18" charset="0"/>
              </a:rPr>
              <a:t> auxiliar de copa obrigada por ser pontual, educada, compreensiva, </a:t>
            </a:r>
            <a:r>
              <a:rPr lang="pt-BR" sz="2800" dirty="0" smtClean="0">
                <a:latin typeface="Times New Roman" panose="02020603050405020304" pitchFamily="18" charset="0"/>
                <a:cs typeface="Times New Roman" panose="02020603050405020304" pitchFamily="18" charset="0"/>
              </a:rPr>
              <a:t>está </a:t>
            </a:r>
            <a:r>
              <a:rPr lang="pt-BR" sz="2800" dirty="0">
                <a:latin typeface="Times New Roman" panose="02020603050405020304" pitchFamily="18" charset="0"/>
                <a:cs typeface="Times New Roman" panose="02020603050405020304" pitchFamily="18" charset="0"/>
              </a:rPr>
              <a:t>de parabéns pelo seu trabalho gatona, foi um prazer te conhecer.” </a:t>
            </a:r>
            <a:r>
              <a:rPr lang="pt-BR" sz="2800" b="1" i="1" dirty="0">
                <a:latin typeface="Times New Roman" panose="02020603050405020304" pitchFamily="18" charset="0"/>
                <a:cs typeface="Times New Roman" panose="02020603050405020304" pitchFamily="18" charset="0"/>
              </a:rPr>
              <a:t>(Andressa Pereira Melo 14/07/2021)</a:t>
            </a:r>
          </a:p>
          <a:p>
            <a:pPr marL="1427162" lvl="4" indent="0">
              <a:buNone/>
            </a:pPr>
            <a:endParaRPr lang="pt-BR" sz="2800" dirty="0">
              <a:latin typeface="Times New Roman" panose="02020603050405020304" pitchFamily="18" charset="0"/>
              <a:cs typeface="Times New Roman" panose="02020603050405020304" pitchFamily="18" charset="0"/>
            </a:endParaRPr>
          </a:p>
          <a:p>
            <a:pPr marL="1427162" lvl="4" indent="0">
              <a:buNone/>
            </a:pPr>
            <a:endParaRPr lang="pt-B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63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1"/>
            <a:ext cx="9758149" cy="914400"/>
          </a:xfrm>
        </p:spPr>
        <p:txBody>
          <a:bodyPr/>
          <a:lstStyle/>
          <a:p>
            <a:r>
              <a:rPr lang="pt-BR" b="1" dirty="0"/>
              <a:t>ELOGIOS</a:t>
            </a:r>
          </a:p>
        </p:txBody>
      </p:sp>
      <p:sp>
        <p:nvSpPr>
          <p:cNvPr id="3" name="Espaço Reservado para Conteúdo 2"/>
          <p:cNvSpPr>
            <a:spLocks noGrp="1"/>
          </p:cNvSpPr>
          <p:nvPr>
            <p:ph idx="1"/>
          </p:nvPr>
        </p:nvSpPr>
        <p:spPr>
          <a:xfrm>
            <a:off x="1064525" y="914401"/>
            <a:ext cx="10849970" cy="5704763"/>
          </a:xfrm>
        </p:spPr>
        <p:txBody>
          <a:bodyPr>
            <a:normAutofit lnSpcReduction="10000"/>
          </a:bodyPr>
          <a:lstStyle/>
          <a:p>
            <a:pPr marL="1427162" lvl="4" indent="0">
              <a:buNone/>
            </a:pPr>
            <a:endParaRPr lang="pt-BR" sz="2800" i="1" dirty="0" smtClean="0">
              <a:latin typeface="Times New Roman" panose="02020603050405020304" pitchFamily="18" charset="0"/>
              <a:cs typeface="Times New Roman" panose="02020603050405020304" pitchFamily="18" charset="0"/>
            </a:endParaRPr>
          </a:p>
          <a:p>
            <a:pPr marL="1427162" lvl="4" indent="0">
              <a:buNone/>
            </a:pPr>
            <a:r>
              <a:rPr lang="pt-BR" sz="2800" i="1" dirty="0">
                <a:latin typeface="Times New Roman" panose="02020603050405020304" pitchFamily="18" charset="0"/>
                <a:cs typeface="Times New Roman" panose="02020603050405020304" pitchFamily="18" charset="0"/>
              </a:rPr>
              <a:t>	</a:t>
            </a:r>
            <a:r>
              <a:rPr lang="pt-BR" sz="2400" i="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Luciana técnica enfermagem obrigada </a:t>
            </a:r>
            <a:r>
              <a:rPr lang="pt-BR" sz="2400" dirty="0" err="1" smtClean="0">
                <a:latin typeface="Times New Roman" panose="02020603050405020304" pitchFamily="18" charset="0"/>
                <a:cs typeface="Times New Roman" panose="02020603050405020304" pitchFamily="18" charset="0"/>
              </a:rPr>
              <a:t>lindona</a:t>
            </a:r>
            <a:r>
              <a:rPr lang="pt-BR" sz="2400" dirty="0" smtClean="0">
                <a:latin typeface="Times New Roman" panose="02020603050405020304" pitchFamily="18" charset="0"/>
                <a:cs typeface="Times New Roman" panose="02020603050405020304" pitchFamily="18" charset="0"/>
              </a:rPr>
              <a:t> pelo seu trabalho atenciosa, amorosa, educada e pontual com todos, hospital está de parabéns de ter pessoas assim como você. Adorei te conhecer Obrigada</a:t>
            </a:r>
            <a:r>
              <a:rPr lang="pt-BR" sz="2400" b="1" i="1" dirty="0" smtClean="0">
                <a:latin typeface="Times New Roman" panose="02020603050405020304" pitchFamily="18" charset="0"/>
                <a:cs typeface="Times New Roman" panose="02020603050405020304" pitchFamily="18" charset="0"/>
              </a:rPr>
              <a:t>.” (Andressa Pereira Melo 14/07/2021)</a:t>
            </a:r>
          </a:p>
          <a:p>
            <a:pPr marL="1427162" lvl="4" indent="0">
              <a:buNone/>
            </a:pPr>
            <a:endParaRPr lang="pt-BR" sz="2400" dirty="0" smtClean="0">
              <a:latin typeface="Times New Roman" panose="02020603050405020304" pitchFamily="18" charset="0"/>
              <a:cs typeface="Times New Roman" panose="02020603050405020304" pitchFamily="18" charset="0"/>
            </a:endParaRPr>
          </a:p>
          <a:p>
            <a:pPr marL="1427162" lvl="4" indent="0">
              <a:buNone/>
            </a:pPr>
            <a:r>
              <a:rPr lang="pt-BR" sz="2400" i="1" dirty="0">
                <a:latin typeface="Times New Roman" panose="02020603050405020304" pitchFamily="18" charset="0"/>
                <a:cs typeface="Times New Roman" panose="02020603050405020304" pitchFamily="18" charset="0"/>
              </a:rPr>
              <a:t>	</a:t>
            </a:r>
            <a:r>
              <a:rPr lang="pt-BR" sz="2400" i="1" dirty="0" smtClean="0">
                <a:latin typeface="Times New Roman" panose="02020603050405020304" pitchFamily="18" charset="0"/>
                <a:cs typeface="Times New Roman" panose="02020603050405020304" pitchFamily="18" charset="0"/>
              </a:rPr>
              <a:t>“</a:t>
            </a:r>
            <a:r>
              <a:rPr lang="pt-BR" sz="2400" dirty="0" err="1" smtClean="0">
                <a:latin typeface="Times New Roman" panose="02020603050405020304" pitchFamily="18" charset="0"/>
                <a:cs typeface="Times New Roman" panose="02020603050405020304" pitchFamily="18" charset="0"/>
              </a:rPr>
              <a:t>Suelli</a:t>
            </a:r>
            <a:r>
              <a:rPr lang="pt-BR" sz="2400" dirty="0" smtClean="0">
                <a:latin typeface="Times New Roman" panose="02020603050405020304" pitchFamily="18" charset="0"/>
                <a:cs typeface="Times New Roman" panose="02020603050405020304" pitchFamily="18" charset="0"/>
              </a:rPr>
              <a:t> obrigada por ser pontual, educada e compreensiva você está de parabéns não tem preguiça de voltar na cozinha quando precisamos de algo” </a:t>
            </a:r>
            <a:r>
              <a:rPr lang="pt-BR" sz="2400" b="1" i="1" dirty="0">
                <a:latin typeface="Times New Roman" panose="02020603050405020304" pitchFamily="18" charset="0"/>
                <a:cs typeface="Times New Roman" panose="02020603050405020304" pitchFamily="18" charset="0"/>
              </a:rPr>
              <a:t>(Andressa Pereira Melo 14/07/2021</a:t>
            </a:r>
            <a:r>
              <a:rPr lang="pt-BR" sz="2400" b="1" i="1" dirty="0" smtClean="0">
                <a:latin typeface="Times New Roman" panose="02020603050405020304" pitchFamily="18" charset="0"/>
                <a:cs typeface="Times New Roman" panose="02020603050405020304" pitchFamily="18" charset="0"/>
              </a:rPr>
              <a:t>)</a:t>
            </a:r>
          </a:p>
          <a:p>
            <a:pPr marL="1427162" lvl="4" indent="0">
              <a:buNone/>
            </a:pPr>
            <a:endParaRPr lang="pt-BR" sz="2400" dirty="0">
              <a:latin typeface="Times New Roman" panose="02020603050405020304" pitchFamily="18" charset="0"/>
              <a:cs typeface="Times New Roman" panose="02020603050405020304" pitchFamily="18" charset="0"/>
            </a:endParaRPr>
          </a:p>
          <a:p>
            <a:pPr marL="1427162" lvl="4" indent="0">
              <a:buNone/>
            </a:pPr>
            <a:r>
              <a:rPr lang="pt-BR" sz="2400" dirty="0" smtClean="0">
                <a:latin typeface="Times New Roman" panose="02020603050405020304" pitchFamily="18" charset="0"/>
                <a:cs typeface="Times New Roman" panose="02020603050405020304" pitchFamily="18" charset="0"/>
              </a:rPr>
              <a:t>	“Atendimento da Sra. Sirlei é muito bom, auxiliar de copa.” </a:t>
            </a:r>
            <a:r>
              <a:rPr lang="pt-BR" sz="2400" b="1" i="1" dirty="0" smtClean="0">
                <a:latin typeface="Times New Roman" panose="02020603050405020304" pitchFamily="18" charset="0"/>
                <a:cs typeface="Times New Roman" panose="02020603050405020304" pitchFamily="18" charset="0"/>
              </a:rPr>
              <a:t>(</a:t>
            </a:r>
            <a:r>
              <a:rPr lang="pt-BR" sz="2400" b="1" i="1" dirty="0" err="1" smtClean="0">
                <a:latin typeface="Times New Roman" panose="02020603050405020304" pitchFamily="18" charset="0"/>
                <a:cs typeface="Times New Roman" panose="02020603050405020304" pitchFamily="18" charset="0"/>
              </a:rPr>
              <a:t>Enisan</a:t>
            </a:r>
            <a:r>
              <a:rPr lang="pt-BR" sz="2400" b="1" i="1" dirty="0" smtClean="0">
                <a:latin typeface="Times New Roman" panose="02020603050405020304" pitchFamily="18" charset="0"/>
                <a:cs typeface="Times New Roman" panose="02020603050405020304" pitchFamily="18" charset="0"/>
              </a:rPr>
              <a:t>) </a:t>
            </a:r>
          </a:p>
          <a:p>
            <a:pPr marL="1427162" lvl="4" indent="0">
              <a:buNone/>
            </a:pPr>
            <a:endParaRPr lang="pt-BR" sz="2400" dirty="0" smtClean="0">
              <a:latin typeface="Times New Roman" panose="02020603050405020304" pitchFamily="18" charset="0"/>
              <a:cs typeface="Times New Roman" panose="02020603050405020304" pitchFamily="18" charset="0"/>
            </a:endParaRPr>
          </a:p>
          <a:p>
            <a:pPr marL="1427162" lvl="4" indent="0">
              <a:buNone/>
            </a:pPr>
            <a:r>
              <a:rPr lang="pt-BR" sz="2400" dirty="0">
                <a:latin typeface="Times New Roman" panose="02020603050405020304" pitchFamily="18" charset="0"/>
                <a:cs typeface="Times New Roman" panose="02020603050405020304" pitchFamily="18" charset="0"/>
              </a:rPr>
              <a:t>	</a:t>
            </a:r>
            <a:endParaRPr lang="pt-B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6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33267" y="249286"/>
            <a:ext cx="10458734" cy="615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67" y="249286"/>
            <a:ext cx="1828801" cy="119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1"/>
            <a:ext cx="9758149" cy="914400"/>
          </a:xfrm>
        </p:spPr>
        <p:txBody>
          <a:bodyPr/>
          <a:lstStyle/>
          <a:p>
            <a:r>
              <a:rPr lang="pt-BR" b="1" dirty="0"/>
              <a:t>ELOGIOS</a:t>
            </a:r>
          </a:p>
        </p:txBody>
      </p:sp>
      <p:sp>
        <p:nvSpPr>
          <p:cNvPr id="3" name="Espaço Reservado para Conteúdo 2"/>
          <p:cNvSpPr>
            <a:spLocks noGrp="1"/>
          </p:cNvSpPr>
          <p:nvPr>
            <p:ph idx="1"/>
          </p:nvPr>
        </p:nvSpPr>
        <p:spPr>
          <a:xfrm>
            <a:off x="245660" y="2183642"/>
            <a:ext cx="11846257" cy="4053386"/>
          </a:xfrm>
        </p:spPr>
        <p:txBody>
          <a:bodyPr>
            <a:normAutofit lnSpcReduction="10000"/>
          </a:bodyPr>
          <a:lstStyle/>
          <a:p>
            <a:pPr marL="1427162" lvl="4" indent="0">
              <a:buNone/>
            </a:pPr>
            <a:r>
              <a:rPr lang="pt-BR" sz="2800" i="1" dirty="0">
                <a:latin typeface="Times New Roman" panose="02020603050405020304" pitchFamily="18" charset="0"/>
                <a:cs typeface="Times New Roman" panose="02020603050405020304" pitchFamily="18" charset="0"/>
              </a:rPr>
              <a:t>		</a:t>
            </a:r>
            <a:r>
              <a:rPr lang="pt-BR" sz="2600" i="1" dirty="0" smtClean="0">
                <a:latin typeface="Times New Roman" panose="02020603050405020304" pitchFamily="18" charset="0"/>
                <a:cs typeface="Times New Roman" panose="02020603050405020304" pitchFamily="18" charset="0"/>
              </a:rPr>
              <a:t>“</a:t>
            </a:r>
            <a:r>
              <a:rPr lang="pt-BR" sz="2600" dirty="0" smtClean="0">
                <a:latin typeface="Times New Roman" panose="02020603050405020304" pitchFamily="18" charset="0"/>
                <a:cs typeface="Times New Roman" panose="02020603050405020304" pitchFamily="18" charset="0"/>
              </a:rPr>
              <a:t>Jose Joaquim da Silva tenho certeza que melhorei por conta do atendimento só tenho que agradecer obrigado Sirlei copeira” </a:t>
            </a:r>
            <a:r>
              <a:rPr lang="pt-BR" sz="2600" b="1" i="1" dirty="0" smtClean="0">
                <a:latin typeface="Times New Roman" panose="02020603050405020304" pitchFamily="18" charset="0"/>
                <a:cs typeface="Times New Roman" panose="02020603050405020304" pitchFamily="18" charset="0"/>
              </a:rPr>
              <a:t>(Jose Joaquim da Silva)</a:t>
            </a:r>
          </a:p>
          <a:p>
            <a:pPr marL="1427162" lvl="4" indent="0">
              <a:buNone/>
            </a:pPr>
            <a:endParaRPr lang="pt-BR" sz="2600" dirty="0">
              <a:latin typeface="Times New Roman" panose="02020603050405020304" pitchFamily="18" charset="0"/>
              <a:cs typeface="Times New Roman" panose="02020603050405020304" pitchFamily="18" charset="0"/>
            </a:endParaRPr>
          </a:p>
          <a:p>
            <a:pPr marL="1427162" lvl="4" indent="0">
              <a:buNone/>
            </a:pPr>
            <a:r>
              <a:rPr lang="pt-BR" sz="2600" dirty="0" smtClean="0">
                <a:latin typeface="Times New Roman" panose="02020603050405020304" pitchFamily="18" charset="0"/>
                <a:cs typeface="Times New Roman" panose="02020603050405020304" pitchFamily="18" charset="0"/>
              </a:rPr>
              <a:t>	“Ótimo atendimento só tenho que agradecer copeira Sirlei matutino obrigado.” </a:t>
            </a:r>
            <a:r>
              <a:rPr lang="pt-BR" sz="2600" b="1" i="1" dirty="0" smtClean="0">
                <a:latin typeface="Times New Roman" panose="02020603050405020304" pitchFamily="18" charset="0"/>
                <a:cs typeface="Times New Roman" panose="02020603050405020304" pitchFamily="18" charset="0"/>
              </a:rPr>
              <a:t>(Valdecir Teodoro de Oliveira)</a:t>
            </a:r>
          </a:p>
          <a:p>
            <a:pPr marL="1427162" lvl="4" indent="0">
              <a:buNone/>
            </a:pPr>
            <a:endParaRPr lang="pt-BR" sz="2600" dirty="0" smtClean="0">
              <a:latin typeface="Times New Roman" panose="02020603050405020304" pitchFamily="18" charset="0"/>
              <a:cs typeface="Times New Roman" panose="02020603050405020304" pitchFamily="18" charset="0"/>
            </a:endParaRPr>
          </a:p>
          <a:p>
            <a:pPr marL="1427162" lvl="4" indent="0">
              <a:buNone/>
            </a:pPr>
            <a:r>
              <a:rPr lang="pt-BR" sz="2600" dirty="0">
                <a:latin typeface="Times New Roman" panose="02020603050405020304" pitchFamily="18" charset="0"/>
                <a:cs typeface="Times New Roman" panose="02020603050405020304" pitchFamily="18" charset="0"/>
              </a:rPr>
              <a:t>	</a:t>
            </a:r>
            <a:r>
              <a:rPr lang="pt-BR" sz="2600" dirty="0" smtClean="0">
                <a:latin typeface="Times New Roman" panose="02020603050405020304" pitchFamily="18" charset="0"/>
                <a:cs typeface="Times New Roman" panose="02020603050405020304" pitchFamily="18" charset="0"/>
              </a:rPr>
              <a:t>“</a:t>
            </a:r>
            <a:r>
              <a:rPr lang="pt-BR" sz="2600" dirty="0" err="1" smtClean="0">
                <a:latin typeface="Times New Roman" panose="02020603050405020304" pitchFamily="18" charset="0"/>
                <a:cs typeface="Times New Roman" panose="02020603050405020304" pitchFamily="18" charset="0"/>
              </a:rPr>
              <a:t>Regislaine</a:t>
            </a:r>
            <a:r>
              <a:rPr lang="pt-BR" sz="2600" dirty="0" smtClean="0">
                <a:latin typeface="Times New Roman" panose="02020603050405020304" pitchFamily="18" charset="0"/>
                <a:cs typeface="Times New Roman" panose="02020603050405020304" pitchFamily="18" charset="0"/>
              </a:rPr>
              <a:t> Limpeza meu muito obrigado você é </a:t>
            </a:r>
            <a:r>
              <a:rPr lang="pt-BR" sz="2600" dirty="0" err="1" smtClean="0">
                <a:latin typeface="Times New Roman" panose="02020603050405020304" pitchFamily="18" charset="0"/>
                <a:cs typeface="Times New Roman" panose="02020603050405020304" pitchFamily="18" charset="0"/>
              </a:rPr>
              <a:t>super</a:t>
            </a:r>
            <a:r>
              <a:rPr lang="pt-BR" sz="2600" dirty="0" smtClean="0">
                <a:latin typeface="Times New Roman" panose="02020603050405020304" pitchFamily="18" charset="0"/>
                <a:cs typeface="Times New Roman" panose="02020603050405020304" pitchFamily="18" charset="0"/>
              </a:rPr>
              <a:t> Deus a abençoe sempre e Sirlei copeira obrigado por ser tão atenciosa e pontual.” </a:t>
            </a:r>
            <a:r>
              <a:rPr lang="pt-BR" sz="2600" b="1" i="1" dirty="0" smtClean="0">
                <a:latin typeface="Times New Roman" panose="02020603050405020304" pitchFamily="18" charset="0"/>
                <a:cs typeface="Times New Roman" panose="02020603050405020304" pitchFamily="18" charset="0"/>
              </a:rPr>
              <a:t>(Evandro)</a:t>
            </a:r>
          </a:p>
          <a:p>
            <a:pPr marL="1427162" lvl="4" indent="0">
              <a:buNone/>
            </a:pPr>
            <a:endParaRPr lang="pt-BR" sz="2600" dirty="0">
              <a:latin typeface="Times New Roman" panose="02020603050405020304" pitchFamily="18" charset="0"/>
              <a:cs typeface="Times New Roman" panose="02020603050405020304" pitchFamily="18" charset="0"/>
            </a:endParaRPr>
          </a:p>
          <a:p>
            <a:pPr marL="1427162" lvl="4" indent="0">
              <a:buNone/>
            </a:pPr>
            <a:endParaRPr lang="pt-BR" sz="2800" dirty="0">
              <a:latin typeface="Times New Roman" panose="02020603050405020304" pitchFamily="18" charset="0"/>
              <a:cs typeface="Times New Roman" panose="02020603050405020304" pitchFamily="18" charset="0"/>
            </a:endParaRPr>
          </a:p>
          <a:p>
            <a:pPr marL="1427162" lvl="4" indent="0">
              <a:buNone/>
            </a:pPr>
            <a:endParaRPr lang="pt-B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63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1"/>
            <a:ext cx="9758149" cy="914400"/>
          </a:xfrm>
        </p:spPr>
        <p:txBody>
          <a:bodyPr/>
          <a:lstStyle/>
          <a:p>
            <a:r>
              <a:rPr lang="pt-BR" b="1" dirty="0"/>
              <a:t>ELOGIOS</a:t>
            </a:r>
          </a:p>
        </p:txBody>
      </p:sp>
      <p:sp>
        <p:nvSpPr>
          <p:cNvPr id="3" name="Espaço Reservado para Conteúdo 2"/>
          <p:cNvSpPr>
            <a:spLocks noGrp="1"/>
          </p:cNvSpPr>
          <p:nvPr>
            <p:ph idx="1"/>
          </p:nvPr>
        </p:nvSpPr>
        <p:spPr>
          <a:xfrm>
            <a:off x="1064525" y="1460310"/>
            <a:ext cx="10849970" cy="5397690"/>
          </a:xfrm>
        </p:spPr>
        <p:txBody>
          <a:bodyPr>
            <a:normAutofit fontScale="92500" lnSpcReduction="10000"/>
          </a:bodyPr>
          <a:lstStyle/>
          <a:p>
            <a:pPr marL="1427162" lvl="4" indent="0">
              <a:buNone/>
            </a:pPr>
            <a:r>
              <a:rPr lang="pt-BR" sz="2800" i="1" dirty="0" smtClean="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Gostaria de agradecer a todos desse hospital a equipe da UTI e da clinica médica pela atenção com minha mãe e com nós da família que Deus abençoe cada um de vocês, não sei o nome de toda as enfermeiras mas estão de parabéns, um abraço a todas em especial a dona Elsa, Carol e as enfermeiras chefe Anne, Simone, Bruno, Karen um forte abraço”. </a:t>
            </a:r>
            <a:r>
              <a:rPr lang="pt-BR" sz="2800" b="1" i="1" dirty="0" smtClean="0">
                <a:latin typeface="Times New Roman" panose="02020603050405020304" pitchFamily="18" charset="0"/>
                <a:cs typeface="Times New Roman" panose="02020603050405020304" pitchFamily="18" charset="0"/>
              </a:rPr>
              <a:t>(Joelma filha da paciente Neuza)</a:t>
            </a:r>
          </a:p>
          <a:p>
            <a:pPr marL="1427162" lvl="4" indent="0">
              <a:buNone/>
            </a:pPr>
            <a:endParaRPr lang="pt-BR" sz="2800" dirty="0" smtClean="0">
              <a:latin typeface="Times New Roman" panose="02020603050405020304" pitchFamily="18" charset="0"/>
              <a:cs typeface="Times New Roman" panose="02020603050405020304" pitchFamily="18" charset="0"/>
            </a:endParaRPr>
          </a:p>
          <a:p>
            <a:pPr marL="1427162" lvl="4" indent="0">
              <a:buNone/>
            </a:pPr>
            <a:r>
              <a:rPr lang="pt-BR" sz="2800" dirty="0" smtClean="0">
                <a:latin typeface="Times New Roman" panose="02020603050405020304" pitchFamily="18" charset="0"/>
                <a:cs typeface="Times New Roman" panose="02020603050405020304" pitchFamily="18" charset="0"/>
              </a:rPr>
              <a:t>“ Venho declara quer todos do HR estão de parabéns, servir e servir obrigado por  toda atenção prestada </a:t>
            </a:r>
            <a:r>
              <a:rPr lang="pt-BR" sz="2800" b="1" i="1" dirty="0" smtClean="0">
                <a:latin typeface="Times New Roman" panose="02020603050405020304" pitchFamily="18" charset="0"/>
                <a:cs typeface="Times New Roman" panose="02020603050405020304" pitchFamily="18" charset="0"/>
              </a:rPr>
              <a:t>(Antônio)</a:t>
            </a:r>
          </a:p>
          <a:p>
            <a:pPr marL="1427162" lvl="4" indent="0">
              <a:buNone/>
            </a:pPr>
            <a:endParaRPr lang="pt-BR" sz="2800" dirty="0" smtClean="0">
              <a:latin typeface="Times New Roman" panose="02020603050405020304" pitchFamily="18" charset="0"/>
              <a:cs typeface="Times New Roman" panose="02020603050405020304" pitchFamily="18" charset="0"/>
            </a:endParaRPr>
          </a:p>
          <a:p>
            <a:pPr marL="1427162" lvl="4" indent="0">
              <a:buNone/>
            </a:pPr>
            <a:r>
              <a:rPr lang="pt-BR" sz="2800" dirty="0" smtClean="0">
                <a:latin typeface="Times New Roman" panose="02020603050405020304" pitchFamily="18" charset="0"/>
                <a:cs typeface="Times New Roman" panose="02020603050405020304" pitchFamily="18" charset="0"/>
              </a:rPr>
              <a:t>	“Quero deixar os parabéns a </a:t>
            </a:r>
            <a:r>
              <a:rPr lang="pt-BR" sz="2800" dirty="0" err="1" smtClean="0">
                <a:latin typeface="Times New Roman" panose="02020603050405020304" pitchFamily="18" charset="0"/>
                <a:cs typeface="Times New Roman" panose="02020603050405020304" pitchFamily="18" charset="0"/>
              </a:rPr>
              <a:t>copera</a:t>
            </a:r>
            <a:r>
              <a:rPr lang="pt-BR" sz="2800" dirty="0" smtClean="0">
                <a:latin typeface="Times New Roman" panose="02020603050405020304" pitchFamily="18" charset="0"/>
                <a:cs typeface="Times New Roman" panose="02020603050405020304" pitchFamily="18" charset="0"/>
              </a:rPr>
              <a:t> Sueli muito atenciosa e prestativa </a:t>
            </a:r>
            <a:r>
              <a:rPr lang="pt-BR" sz="2800" b="1" i="1" dirty="0" smtClean="0">
                <a:latin typeface="Times New Roman" panose="02020603050405020304" pitchFamily="18" charset="0"/>
                <a:cs typeface="Times New Roman" panose="02020603050405020304" pitchFamily="18" charset="0"/>
              </a:rPr>
              <a:t>(</a:t>
            </a:r>
            <a:r>
              <a:rPr lang="pt-BR" sz="2800" b="1" i="1" dirty="0" err="1" smtClean="0">
                <a:latin typeface="Times New Roman" panose="02020603050405020304" pitchFamily="18" charset="0"/>
                <a:cs typeface="Times New Roman" panose="02020603050405020304" pitchFamily="18" charset="0"/>
              </a:rPr>
              <a:t>Josineia</a:t>
            </a:r>
            <a:r>
              <a:rPr lang="pt-BR" sz="2800" b="1" i="1" dirty="0" smtClean="0">
                <a:latin typeface="Times New Roman" panose="02020603050405020304" pitchFamily="18" charset="0"/>
                <a:cs typeface="Times New Roman" panose="02020603050405020304" pitchFamily="18" charset="0"/>
              </a:rPr>
              <a:t> Vieira 14/07/2021)</a:t>
            </a:r>
          </a:p>
          <a:p>
            <a:pPr marL="1427162" lvl="4" indent="0">
              <a:buNone/>
            </a:pPr>
            <a:endParaRPr lang="pt-BR" sz="2800" dirty="0" smtClean="0">
              <a:latin typeface="Times New Roman" panose="02020603050405020304" pitchFamily="18" charset="0"/>
              <a:cs typeface="Times New Roman" panose="02020603050405020304" pitchFamily="18" charset="0"/>
            </a:endParaRPr>
          </a:p>
          <a:p>
            <a:pPr marL="1427162" lvl="4" indent="0">
              <a:buNone/>
            </a:pPr>
            <a:endParaRPr lang="pt-B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96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sz="2700" b="1" dirty="0">
                <a:latin typeface="Times New Roman" pitchFamily="18" charset="0"/>
                <a:cs typeface="Times New Roman" pitchFamily="18" charset="0"/>
              </a:rPr>
              <a:t>INTERNAÇÃO</a:t>
            </a:r>
            <a:r>
              <a:rPr lang="pt-BR" b="1" dirty="0">
                <a:latin typeface="Times New Roman" pitchFamily="18" charset="0"/>
                <a:cs typeface="Times New Roman" pitchFamily="18" charset="0"/>
              </a:rPr>
              <a:t/>
            </a:r>
            <a:br>
              <a:rPr lang="pt-BR" b="1" dirty="0">
                <a:latin typeface="Times New Roman" pitchFamily="18" charset="0"/>
                <a:cs typeface="Times New Roman" pitchFamily="18" charset="0"/>
              </a:rPr>
            </a:br>
            <a:r>
              <a:rPr lang="pt-BR" sz="1800" b="1" dirty="0">
                <a:latin typeface="Times New Roman" pitchFamily="18" charset="0"/>
                <a:cs typeface="Times New Roman" pitchFamily="18" charset="0"/>
              </a:rPr>
              <a:t>QUALIDADE DAS INSTALAÇÕES E DO ATENDIMENTO GERAL</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RECEPÇÃO, ALIMENTAÇÃO, ATENDIMENTO DA COPEIRA, INSTALAÇÕES, LIMPEZA E HORARIO DE VISITA. </a:t>
            </a:r>
            <a:endParaRPr lang="pt-BR" sz="1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753538899"/>
              </p:ext>
            </p:extLst>
          </p:nvPr>
        </p:nvGraphicFramePr>
        <p:xfrm>
          <a:off x="1820329" y="1677530"/>
          <a:ext cx="9682695" cy="3098045"/>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169994" y="4842670"/>
            <a:ext cx="4162565" cy="1677382"/>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68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14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a:t>
            </a:r>
            <a:r>
              <a:rPr lang="pt-BR" b="1" dirty="0">
                <a:solidFill>
                  <a:schemeClr val="tx1">
                    <a:lumMod val="95000"/>
                    <a:lumOff val="5000"/>
                  </a:schemeClr>
                </a:solidFill>
                <a:latin typeface="Times New Roman" pitchFamily="18" charset="0"/>
                <a:cs typeface="Times New Roman" pitchFamily="18" charset="0"/>
              </a:rPr>
              <a:t>3</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a:t>
            </a:r>
            <a:r>
              <a:rPr lang="pt-BR" b="1"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05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sz="1300"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06</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2044983255"/>
              </p:ext>
            </p:extLst>
          </p:nvPr>
        </p:nvGraphicFramePr>
        <p:xfrm>
          <a:off x="6100549" y="4708480"/>
          <a:ext cx="5404514" cy="2333360"/>
        </p:xfrm>
        <a:graphic>
          <a:graphicData uri="http://schemas.openxmlformats.org/drawingml/2006/table">
            <a:tbl>
              <a:tblPr firstRow="1" bandRow="1">
                <a:tableStyleId>{21E4AEA4-8DFA-4A89-87EB-49C32662AFE0}</a:tableStyleId>
              </a:tblPr>
              <a:tblGrid>
                <a:gridCol w="1420980">
                  <a:extLst>
                    <a:ext uri="{9D8B030D-6E8A-4147-A177-3AD203B41FA5}">
                      <a16:colId xmlns:a16="http://schemas.microsoft.com/office/drawing/2014/main" val="20000"/>
                    </a:ext>
                  </a:extLst>
                </a:gridCol>
                <a:gridCol w="876378">
                  <a:extLst>
                    <a:ext uri="{9D8B030D-6E8A-4147-A177-3AD203B41FA5}">
                      <a16:colId xmlns:a16="http://schemas.microsoft.com/office/drawing/2014/main" val="20001"/>
                    </a:ext>
                  </a:extLst>
                </a:gridCol>
                <a:gridCol w="876378">
                  <a:extLst>
                    <a:ext uri="{9D8B030D-6E8A-4147-A177-3AD203B41FA5}">
                      <a16:colId xmlns:a16="http://schemas.microsoft.com/office/drawing/2014/main" val="20002"/>
                    </a:ext>
                  </a:extLst>
                </a:gridCol>
                <a:gridCol w="1274730">
                  <a:extLst>
                    <a:ext uri="{9D8B030D-6E8A-4147-A177-3AD203B41FA5}">
                      <a16:colId xmlns:a16="http://schemas.microsoft.com/office/drawing/2014/main" val="20003"/>
                    </a:ext>
                  </a:extLst>
                </a:gridCol>
                <a:gridCol w="956048">
                  <a:extLst>
                    <a:ext uri="{9D8B030D-6E8A-4147-A177-3AD203B41FA5}">
                      <a16:colId xmlns:a16="http://schemas.microsoft.com/office/drawing/2014/main" val="20004"/>
                    </a:ext>
                  </a:extLst>
                </a:gridCol>
              </a:tblGrid>
              <a:tr h="436726">
                <a:tc>
                  <a:txBody>
                    <a:bodyPr/>
                    <a:lstStyle/>
                    <a:p>
                      <a:endParaRPr lang="pt-BR" sz="1000" dirty="0"/>
                    </a:p>
                  </a:txBody>
                  <a:tcPr/>
                </a:tc>
                <a:tc>
                  <a:txBody>
                    <a:bodyPr/>
                    <a:lstStyle/>
                    <a:p>
                      <a:pPr algn="ctr"/>
                      <a:r>
                        <a:rPr lang="pt-BR" sz="1000" dirty="0"/>
                        <a:t>ÓTIMO </a:t>
                      </a:r>
                    </a:p>
                  </a:txBody>
                  <a:tcPr/>
                </a:tc>
                <a:tc>
                  <a:txBody>
                    <a:bodyPr/>
                    <a:lstStyle/>
                    <a:p>
                      <a:pPr algn="ctr"/>
                      <a:r>
                        <a:rPr lang="pt-BR" sz="1000" dirty="0"/>
                        <a:t>BOM </a:t>
                      </a:r>
                    </a:p>
                  </a:txBody>
                  <a:tcPr/>
                </a:tc>
                <a:tc>
                  <a:txBody>
                    <a:bodyPr/>
                    <a:lstStyle/>
                    <a:p>
                      <a:pPr algn="ctr"/>
                      <a:r>
                        <a:rPr lang="pt-BR" sz="1000" dirty="0"/>
                        <a:t>REGULAR</a:t>
                      </a:r>
                    </a:p>
                  </a:txBody>
                  <a:tcPr/>
                </a:tc>
                <a:tc>
                  <a:txBody>
                    <a:bodyPr/>
                    <a:lstStyle/>
                    <a:p>
                      <a:pPr algn="ctr"/>
                      <a:r>
                        <a:rPr lang="pt-BR" sz="1000" dirty="0"/>
                        <a:t>RUIM</a:t>
                      </a:r>
                    </a:p>
                  </a:txBody>
                  <a:tcPr/>
                </a:tc>
                <a:extLst>
                  <a:ext uri="{0D108BD9-81ED-4DB2-BD59-A6C34878D82A}">
                    <a16:rowId xmlns:a16="http://schemas.microsoft.com/office/drawing/2014/main" val="10000"/>
                  </a:ext>
                </a:extLst>
              </a:tr>
              <a:tr h="284495">
                <a:tc>
                  <a:txBody>
                    <a:bodyPr/>
                    <a:lstStyle/>
                    <a:p>
                      <a:r>
                        <a:rPr lang="pt-BR" sz="1200" dirty="0"/>
                        <a:t>RECEPÇÃO</a:t>
                      </a:r>
                    </a:p>
                  </a:txBody>
                  <a:tcPr/>
                </a:tc>
                <a:tc>
                  <a:txBody>
                    <a:bodyPr/>
                    <a:lstStyle/>
                    <a:p>
                      <a:pPr algn="ctr"/>
                      <a:r>
                        <a:rPr lang="pt-BR" sz="1200" dirty="0" smtClean="0"/>
                        <a:t>12</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284495">
                <a:tc>
                  <a:txBody>
                    <a:bodyPr/>
                    <a:lstStyle/>
                    <a:p>
                      <a:r>
                        <a:rPr lang="pt-BR" sz="1200" dirty="0"/>
                        <a:t>ALIMENTAÇÃO</a:t>
                      </a:r>
                    </a:p>
                  </a:txBody>
                  <a:tcPr/>
                </a:tc>
                <a:tc>
                  <a:txBody>
                    <a:bodyPr/>
                    <a:lstStyle/>
                    <a:p>
                      <a:pPr algn="ctr"/>
                      <a:r>
                        <a:rPr lang="pt-BR" sz="1200" dirty="0" smtClean="0"/>
                        <a:t>14</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284495">
                <a:tc>
                  <a:txBody>
                    <a:bodyPr/>
                    <a:lstStyle/>
                    <a:p>
                      <a:r>
                        <a:rPr lang="pt-BR" sz="1200" dirty="0"/>
                        <a:t>COPEIRAS</a:t>
                      </a:r>
                    </a:p>
                  </a:txBody>
                  <a:tcPr/>
                </a:tc>
                <a:tc>
                  <a:txBody>
                    <a:bodyPr/>
                    <a:lstStyle/>
                    <a:p>
                      <a:pPr algn="ctr"/>
                      <a:r>
                        <a:rPr lang="pt-BR" sz="1200" dirty="0" smtClean="0"/>
                        <a:t>15</a:t>
                      </a:r>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284495">
                <a:tc>
                  <a:txBody>
                    <a:bodyPr/>
                    <a:lstStyle/>
                    <a:p>
                      <a:r>
                        <a:rPr lang="pt-BR" sz="1200" dirty="0"/>
                        <a:t>INSTALAÇÕES</a:t>
                      </a:r>
                    </a:p>
                  </a:txBody>
                  <a:tcPr/>
                </a:tc>
                <a:tc>
                  <a:txBody>
                    <a:bodyPr/>
                    <a:lstStyle/>
                    <a:p>
                      <a:pPr algn="ctr"/>
                      <a:r>
                        <a:rPr lang="pt-BR" sz="1200" dirty="0" smtClean="0"/>
                        <a:t>12</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284495">
                <a:tc>
                  <a:txBody>
                    <a:bodyPr/>
                    <a:lstStyle/>
                    <a:p>
                      <a:r>
                        <a:rPr lang="pt-BR" sz="1200" dirty="0"/>
                        <a:t>LIMPEZA</a:t>
                      </a:r>
                    </a:p>
                  </a:txBody>
                  <a:tcPr/>
                </a:tc>
                <a:tc>
                  <a:txBody>
                    <a:bodyPr/>
                    <a:lstStyle/>
                    <a:p>
                      <a:pPr algn="ctr"/>
                      <a:r>
                        <a:rPr lang="pt-BR" sz="1200" dirty="0" smtClean="0"/>
                        <a:t>09</a:t>
                      </a:r>
                      <a:endParaRPr lang="pt-BR" sz="1200" dirty="0"/>
                    </a:p>
                  </a:txBody>
                  <a:tcPr/>
                </a:tc>
                <a:tc>
                  <a:txBody>
                    <a:bodyPr/>
                    <a:lstStyle/>
                    <a:p>
                      <a:pPr algn="ctr"/>
                      <a:r>
                        <a:rPr lang="pt-BR" sz="1200" dirty="0" smtClean="0"/>
                        <a:t>06</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5"/>
                  </a:ext>
                </a:extLst>
              </a:tr>
              <a:tr h="474159">
                <a:tc>
                  <a:txBody>
                    <a:bodyPr/>
                    <a:lstStyle/>
                    <a:p>
                      <a:r>
                        <a:rPr lang="pt-BR" sz="1200" dirty="0"/>
                        <a:t>HORÁRIO DE VISITAS</a:t>
                      </a:r>
                    </a:p>
                  </a:txBody>
                  <a:tcPr/>
                </a:tc>
                <a:tc>
                  <a:txBody>
                    <a:bodyPr/>
                    <a:lstStyle/>
                    <a:p>
                      <a:pPr algn="ctr"/>
                      <a:r>
                        <a:rPr lang="pt-BR" sz="1200" dirty="0" smtClean="0"/>
                        <a:t>06</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05</a:t>
                      </a:r>
                      <a:endParaRPr lang="pt-B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099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050878"/>
          </a:xfrm>
        </p:spPr>
        <p:txBody>
          <a:bodyPr/>
          <a:lstStyle/>
          <a:p>
            <a:r>
              <a:rPr lang="pt-BR" b="1" dirty="0"/>
              <a:t>RECLAMAÇÕES</a:t>
            </a:r>
          </a:p>
        </p:txBody>
      </p:sp>
      <p:sp>
        <p:nvSpPr>
          <p:cNvPr id="3" name="Espaço Reservado para Conteúdo 2"/>
          <p:cNvSpPr>
            <a:spLocks noGrp="1"/>
          </p:cNvSpPr>
          <p:nvPr>
            <p:ph idx="1"/>
          </p:nvPr>
        </p:nvSpPr>
        <p:spPr>
          <a:xfrm>
            <a:off x="1282890" y="1050879"/>
            <a:ext cx="10220133" cy="5158852"/>
          </a:xfrm>
        </p:spPr>
        <p:txBody>
          <a:bodyPr/>
          <a:lstStyle/>
          <a:p>
            <a:pPr marL="457200" lvl="1" indent="0">
              <a:buNone/>
              <a:tabLst>
                <a:tab pos="900113" algn="l"/>
              </a:tabLst>
            </a:pPr>
            <a:r>
              <a:rPr lang="pt-BR" sz="2800" dirty="0">
                <a:latin typeface="Times New Roman" panose="02020603050405020304" pitchFamily="18" charset="0"/>
                <a:cs typeface="Times New Roman" panose="02020603050405020304" pitchFamily="18" charset="0"/>
              </a:rPr>
              <a:t>	</a:t>
            </a:r>
            <a:r>
              <a:rPr lang="pt-BR" sz="2600" dirty="0" smtClean="0">
                <a:latin typeface="Times New Roman" panose="02020603050405020304" pitchFamily="18" charset="0"/>
                <a:cs typeface="Times New Roman" panose="02020603050405020304" pitchFamily="18" charset="0"/>
              </a:rPr>
              <a:t>“A enfermeira responsável do dia 16/07 não atendeu paciente adequadamente com brutalidade, machucando a paciente por favor conversar com ela. Obrigada</a:t>
            </a:r>
            <a:r>
              <a:rPr lang="pt-BR" sz="2600" dirty="0" smtClean="0">
                <a:latin typeface="Times New Roman" panose="02020603050405020304" pitchFamily="18" charset="0"/>
                <a:cs typeface="Times New Roman" panose="02020603050405020304" pitchFamily="18" charset="0"/>
              </a:rPr>
              <a:t>.”</a:t>
            </a:r>
            <a:r>
              <a:rPr lang="pt-BR" sz="2600" b="1" i="1" dirty="0" smtClean="0">
                <a:latin typeface="Times New Roman" panose="02020603050405020304" pitchFamily="18" charset="0"/>
                <a:cs typeface="Times New Roman" panose="02020603050405020304" pitchFamily="18" charset="0"/>
              </a:rPr>
              <a:t> (Anônimo) </a:t>
            </a:r>
            <a:endParaRPr lang="pt-BR" sz="2600" b="1" i="1" dirty="0" smtClean="0">
              <a:latin typeface="Times New Roman" panose="02020603050405020304" pitchFamily="18" charset="0"/>
              <a:cs typeface="Times New Roman" panose="02020603050405020304" pitchFamily="18" charset="0"/>
            </a:endParaRPr>
          </a:p>
          <a:p>
            <a:pPr marL="457200" lvl="1" indent="0">
              <a:buNone/>
              <a:tabLst>
                <a:tab pos="900113" algn="l"/>
              </a:tabLst>
            </a:pPr>
            <a:r>
              <a:rPr lang="pt-BR" sz="2600" dirty="0">
                <a:latin typeface="Times New Roman" panose="02020603050405020304" pitchFamily="18" charset="0"/>
                <a:cs typeface="Times New Roman" panose="02020603050405020304" pitchFamily="18" charset="0"/>
              </a:rPr>
              <a:t>	</a:t>
            </a:r>
            <a:r>
              <a:rPr lang="pt-BR" sz="2600" b="1" dirty="0" smtClean="0">
                <a:latin typeface="Times New Roman" panose="02020603050405020304" pitchFamily="18" charset="0"/>
                <a:cs typeface="Times New Roman" panose="02020603050405020304" pitchFamily="18" charset="0"/>
              </a:rPr>
              <a:t>Resposta: </a:t>
            </a:r>
            <a:r>
              <a:rPr lang="pt-BR" sz="2600" dirty="0" smtClean="0">
                <a:latin typeface="Times New Roman" panose="02020603050405020304" pitchFamily="18" charset="0"/>
                <a:cs typeface="Times New Roman" panose="02020603050405020304" pitchFamily="18" charset="0"/>
              </a:rPr>
              <a:t>Foi realizado orientações para todos os enfermeiros abrangendo a temática citada, enfatizando as questões de cuidados invasivos que possam </a:t>
            </a:r>
            <a:r>
              <a:rPr lang="pt-BR" sz="2600" dirty="0">
                <a:latin typeface="Times New Roman" panose="02020603050405020304" pitchFamily="18" charset="0"/>
                <a:cs typeface="Times New Roman" panose="02020603050405020304" pitchFamily="18" charset="0"/>
              </a:rPr>
              <a:t>c</a:t>
            </a:r>
            <a:r>
              <a:rPr lang="pt-BR" sz="2600" dirty="0" smtClean="0">
                <a:latin typeface="Times New Roman" panose="02020603050405020304" pitchFamily="18" charset="0"/>
                <a:cs typeface="Times New Roman" panose="02020603050405020304" pitchFamily="18" charset="0"/>
              </a:rPr>
              <a:t>ausar incomodo maior ou dor ao paciente.</a:t>
            </a:r>
            <a:r>
              <a:rPr lang="pt-BR" sz="2600" dirty="0">
                <a:latin typeface="Times New Roman" panose="02020603050405020304" pitchFamily="18" charset="0"/>
                <a:cs typeface="Times New Roman" panose="02020603050405020304" pitchFamily="18" charset="0"/>
              </a:rPr>
              <a:t> </a:t>
            </a:r>
            <a:r>
              <a:rPr lang="pt-BR" sz="2600" b="1" i="1" dirty="0">
                <a:latin typeface="Times New Roman" panose="02020603050405020304" pitchFamily="18" charset="0"/>
                <a:cs typeface="Times New Roman" panose="02020603050405020304" pitchFamily="18" charset="0"/>
              </a:rPr>
              <a:t>(Luciana Patrícia da Cruz – Enfermeira CCIH/RT FUNSAU)</a:t>
            </a:r>
          </a:p>
          <a:p>
            <a:pPr marL="457200" lvl="1" indent="0">
              <a:buNone/>
              <a:tabLst>
                <a:tab pos="900113" algn="l"/>
              </a:tabLst>
            </a:pPr>
            <a:endParaRPr lang="pt-BR" sz="2800"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tabLst>
                <a:tab pos="900113" algn="l"/>
              </a:tabLst>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813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31" y="150126"/>
            <a:ext cx="9976513" cy="1842447"/>
          </a:xfrm>
        </p:spPr>
        <p:txBody>
          <a:bodyPr>
            <a:normAutofit fontScale="90000"/>
          </a:bodyPr>
          <a:lstStyle/>
          <a:p>
            <a:r>
              <a:rPr lang="pt-BR" sz="2700" b="1" dirty="0"/>
              <a:t>AVALIAÇÃO DE QUALIDADE NO ATENDIMENTO DA EQUIPE DE ATENÇÃO À SAÚDE</a:t>
            </a:r>
            <a:r>
              <a:rPr lang="pt-BR" dirty="0"/>
              <a:t/>
            </a:r>
            <a:br>
              <a:rPr lang="pt-BR" dirty="0"/>
            </a:br>
            <a:r>
              <a:rPr lang="pt-BR" sz="2700" dirty="0"/>
              <a:t/>
            </a:r>
            <a:br>
              <a:rPr lang="pt-BR" sz="2700" dirty="0"/>
            </a:br>
            <a:r>
              <a:rPr lang="pt-BR" sz="2700" b="1" dirty="0"/>
              <a:t>EQUIPE DE ENFERMAGEM,EQUIPE MÉDICA, FISIOTERAPIA, ASSISTENTE SOCIAL E NUTRICIONISTA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256954100"/>
              </p:ext>
            </p:extLst>
          </p:nvPr>
        </p:nvGraphicFramePr>
        <p:xfrm>
          <a:off x="2060810" y="2074460"/>
          <a:ext cx="9130353" cy="265786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088107" y="5022377"/>
            <a:ext cx="4167532" cy="1477328"/>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63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06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05</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a:t>
            </a:r>
            <a:r>
              <a:rPr lang="pt-BR" b="1" dirty="0">
                <a:solidFill>
                  <a:schemeClr val="tx1">
                    <a:lumMod val="95000"/>
                    <a:lumOff val="5000"/>
                  </a:schemeClr>
                </a:solidFill>
                <a:latin typeface="Times New Roman" pitchFamily="18" charset="0"/>
                <a:cs typeface="Times New Roman" pitchFamily="18" charset="0"/>
              </a:rPr>
              <a:t>6</a:t>
            </a:r>
          </a:p>
        </p:txBody>
      </p:sp>
      <p:graphicFrame>
        <p:nvGraphicFramePr>
          <p:cNvPr id="9" name="Tabela 8"/>
          <p:cNvGraphicFramePr>
            <a:graphicFrameLocks noGrp="1"/>
          </p:cNvGraphicFramePr>
          <p:nvPr>
            <p:extLst>
              <p:ext uri="{D42A27DB-BD31-4B8C-83A1-F6EECF244321}">
                <p14:modId xmlns:p14="http://schemas.microsoft.com/office/powerpoint/2010/main" val="1638403176"/>
              </p:ext>
            </p:extLst>
          </p:nvPr>
        </p:nvGraphicFramePr>
        <p:xfrm>
          <a:off x="6255639" y="4954140"/>
          <a:ext cx="4962821" cy="1835622"/>
        </p:xfrm>
        <a:graphic>
          <a:graphicData uri="http://schemas.openxmlformats.org/drawingml/2006/table">
            <a:tbl>
              <a:tblPr firstRow="1" bandRow="1">
                <a:tableStyleId>{21E4AEA4-8DFA-4A89-87EB-49C32662AFE0}</a:tableStyleId>
              </a:tblPr>
              <a:tblGrid>
                <a:gridCol w="1304849">
                  <a:extLst>
                    <a:ext uri="{9D8B030D-6E8A-4147-A177-3AD203B41FA5}">
                      <a16:colId xmlns:a16="http://schemas.microsoft.com/office/drawing/2014/main" val="20000"/>
                    </a:ext>
                  </a:extLst>
                </a:gridCol>
                <a:gridCol w="804754">
                  <a:extLst>
                    <a:ext uri="{9D8B030D-6E8A-4147-A177-3AD203B41FA5}">
                      <a16:colId xmlns:a16="http://schemas.microsoft.com/office/drawing/2014/main" val="20001"/>
                    </a:ext>
                  </a:extLst>
                </a:gridCol>
                <a:gridCol w="804754">
                  <a:extLst>
                    <a:ext uri="{9D8B030D-6E8A-4147-A177-3AD203B41FA5}">
                      <a16:colId xmlns:a16="http://schemas.microsoft.com/office/drawing/2014/main" val="20002"/>
                    </a:ext>
                  </a:extLst>
                </a:gridCol>
                <a:gridCol w="1170551">
                  <a:extLst>
                    <a:ext uri="{9D8B030D-6E8A-4147-A177-3AD203B41FA5}">
                      <a16:colId xmlns:a16="http://schemas.microsoft.com/office/drawing/2014/main" val="20003"/>
                    </a:ext>
                  </a:extLst>
                </a:gridCol>
                <a:gridCol w="877913">
                  <a:extLst>
                    <a:ext uri="{9D8B030D-6E8A-4147-A177-3AD203B41FA5}">
                      <a16:colId xmlns:a16="http://schemas.microsoft.com/office/drawing/2014/main" val="20004"/>
                    </a:ext>
                  </a:extLst>
                </a:gridCol>
              </a:tblGrid>
              <a:tr h="31109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04906">
                <a:tc>
                  <a:txBody>
                    <a:bodyPr/>
                    <a:lstStyle/>
                    <a:p>
                      <a:r>
                        <a:rPr lang="pt-BR" sz="1200" dirty="0"/>
                        <a:t>ENFERMAGEM</a:t>
                      </a:r>
                    </a:p>
                  </a:txBody>
                  <a:tcPr/>
                </a:tc>
                <a:tc>
                  <a:txBody>
                    <a:bodyPr/>
                    <a:lstStyle/>
                    <a:p>
                      <a:pPr algn="ctr"/>
                      <a:r>
                        <a:rPr lang="pt-BR" sz="1200" dirty="0" smtClean="0"/>
                        <a:t>14</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04906">
                <a:tc>
                  <a:txBody>
                    <a:bodyPr/>
                    <a:lstStyle/>
                    <a:p>
                      <a:r>
                        <a:rPr lang="pt-BR" sz="1200" dirty="0"/>
                        <a:t>EQUIPE</a:t>
                      </a:r>
                      <a:r>
                        <a:rPr lang="pt-BR" sz="1200" baseline="0" dirty="0"/>
                        <a:t> MÉDICA</a:t>
                      </a:r>
                      <a:endParaRPr lang="pt-BR" sz="1200" dirty="0"/>
                    </a:p>
                  </a:txBody>
                  <a:tcPr/>
                </a:tc>
                <a:tc>
                  <a:txBody>
                    <a:bodyPr/>
                    <a:lstStyle/>
                    <a:p>
                      <a:pPr algn="ctr"/>
                      <a:r>
                        <a:rPr lang="pt-BR" sz="1200" dirty="0" smtClean="0"/>
                        <a:t>13</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04906">
                <a:tc>
                  <a:txBody>
                    <a:bodyPr/>
                    <a:lstStyle/>
                    <a:p>
                      <a:r>
                        <a:rPr lang="pt-BR" sz="1200" dirty="0"/>
                        <a:t>FISIOTERAPIA</a:t>
                      </a:r>
                    </a:p>
                  </a:txBody>
                  <a:tcPr/>
                </a:tc>
                <a:tc>
                  <a:txBody>
                    <a:bodyPr/>
                    <a:lstStyle/>
                    <a:p>
                      <a:pPr algn="ctr"/>
                      <a:r>
                        <a:rPr lang="pt-BR" sz="1200" dirty="0" smtClean="0"/>
                        <a:t>14</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04906">
                <a:tc>
                  <a:txBody>
                    <a:bodyPr/>
                    <a:lstStyle/>
                    <a:p>
                      <a:r>
                        <a:rPr lang="pt-BR" sz="1200" dirty="0"/>
                        <a:t>ASS.</a:t>
                      </a:r>
                      <a:r>
                        <a:rPr lang="pt-BR" sz="1200" baseline="0" dirty="0"/>
                        <a:t> SOCIAL</a:t>
                      </a:r>
                      <a:endParaRPr lang="pt-BR" sz="1200" dirty="0"/>
                    </a:p>
                  </a:txBody>
                  <a:tcPr/>
                </a:tc>
                <a:tc>
                  <a:txBody>
                    <a:bodyPr/>
                    <a:lstStyle/>
                    <a:p>
                      <a:pPr algn="ctr"/>
                      <a:r>
                        <a:rPr lang="pt-BR" sz="1200" dirty="0" smtClean="0"/>
                        <a:t>09</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05</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304906">
                <a:tc>
                  <a:txBody>
                    <a:bodyPr/>
                    <a:lstStyle/>
                    <a:p>
                      <a:r>
                        <a:rPr lang="pt-BR" sz="1200" dirty="0"/>
                        <a:t>NUTRICIONISTA</a:t>
                      </a:r>
                    </a:p>
                  </a:txBody>
                  <a:tcPr/>
                </a:tc>
                <a:tc>
                  <a:txBody>
                    <a:bodyPr/>
                    <a:lstStyle/>
                    <a:p>
                      <a:pPr algn="ctr"/>
                      <a:r>
                        <a:rPr lang="pt-BR" sz="1200" dirty="0" smtClean="0"/>
                        <a:t>13</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455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45660"/>
            <a:ext cx="10018713" cy="1050877"/>
          </a:xfrm>
        </p:spPr>
        <p:txBody>
          <a:bodyPr/>
          <a:lstStyle/>
          <a:p>
            <a:r>
              <a:rPr lang="pt-BR" b="1" dirty="0"/>
              <a:t>MANIFESTAÇÕES POR CLINICA</a:t>
            </a:r>
          </a:p>
        </p:txBody>
      </p:sp>
      <p:graphicFrame>
        <p:nvGraphicFramePr>
          <p:cNvPr id="4" name="Espaço Reservado para Conteúdo 5"/>
          <p:cNvGraphicFramePr>
            <a:graphicFrameLocks noGrp="1"/>
          </p:cNvGraphicFramePr>
          <p:nvPr>
            <p:ph idx="1"/>
            <p:extLst>
              <p:ext uri="{D42A27DB-BD31-4B8C-83A1-F6EECF244321}">
                <p14:modId xmlns:p14="http://schemas.microsoft.com/office/powerpoint/2010/main" val="1868240932"/>
              </p:ext>
            </p:extLst>
          </p:nvPr>
        </p:nvGraphicFramePr>
        <p:xfrm>
          <a:off x="2033516" y="1119117"/>
          <a:ext cx="9608023" cy="402442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634279" y="5143545"/>
            <a:ext cx="7718775" cy="2031325"/>
          </a:xfrm>
          <a:prstGeom prst="rect">
            <a:avLst/>
          </a:prstGeom>
          <a:noFill/>
        </p:spPr>
        <p:txBody>
          <a:bodyPr wrap="square" rtlCol="0">
            <a:spAutoFit/>
          </a:bodyPr>
          <a:lstStyle/>
          <a:p>
            <a:r>
              <a:rPr lang="pt-BR" b="1" dirty="0"/>
              <a:t>Clinica Médica – </a:t>
            </a:r>
            <a:r>
              <a:rPr lang="pt-BR" b="1" dirty="0" smtClean="0"/>
              <a:t>10</a:t>
            </a:r>
            <a:endParaRPr lang="pt-BR" b="1" dirty="0"/>
          </a:p>
          <a:p>
            <a:r>
              <a:rPr lang="pt-BR" b="1" dirty="0"/>
              <a:t>Clínica Cirúrgica – </a:t>
            </a:r>
            <a:r>
              <a:rPr lang="pt-BR" b="1" dirty="0" smtClean="0"/>
              <a:t>0</a:t>
            </a:r>
            <a:endParaRPr lang="pt-BR" b="1" dirty="0"/>
          </a:p>
          <a:p>
            <a:r>
              <a:rPr lang="pt-BR" b="1" dirty="0"/>
              <a:t>Clínica Pediátrica – </a:t>
            </a:r>
            <a:r>
              <a:rPr lang="pt-BR" b="1" dirty="0" smtClean="0"/>
              <a:t>0</a:t>
            </a:r>
            <a:endParaRPr lang="pt-BR" b="1" dirty="0"/>
          </a:p>
          <a:p>
            <a:r>
              <a:rPr lang="pt-BR" b="1" dirty="0"/>
              <a:t>Maternidade – </a:t>
            </a:r>
            <a:r>
              <a:rPr lang="pt-BR" b="1" dirty="0" smtClean="0"/>
              <a:t>0</a:t>
            </a:r>
            <a:endParaRPr lang="pt-BR" b="1" dirty="0"/>
          </a:p>
          <a:p>
            <a:r>
              <a:rPr lang="pt-BR" b="1" dirty="0"/>
              <a:t>Sem Identificação – </a:t>
            </a:r>
            <a:r>
              <a:rPr lang="pt-BR" b="1" dirty="0" smtClean="0"/>
              <a:t>06</a:t>
            </a:r>
            <a:endParaRPr lang="pt-BR" b="1" dirty="0"/>
          </a:p>
          <a:p>
            <a:endParaRPr lang="pt-BR" b="1" dirty="0"/>
          </a:p>
          <a:p>
            <a:endParaRPr lang="pt-BR" b="1" dirty="0"/>
          </a:p>
        </p:txBody>
      </p:sp>
    </p:spTree>
    <p:extLst>
      <p:ext uri="{BB962C8B-B14F-4D97-AF65-F5344CB8AC3E}">
        <p14:creationId xmlns:p14="http://schemas.microsoft.com/office/powerpoint/2010/main" val="103451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1976582418"/>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155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59557"/>
          </a:xfrm>
        </p:spPr>
        <p:txBody>
          <a:bodyPr>
            <a:normAutofit fontScale="90000"/>
          </a:bodyPr>
          <a:lstStyle/>
          <a:p>
            <a:r>
              <a:rPr lang="pt-BR" b="1" dirty="0" smtClean="0"/>
              <a:t>ELOGIOS</a:t>
            </a:r>
            <a:endParaRPr lang="pt-BR" b="1" dirty="0"/>
          </a:p>
        </p:txBody>
      </p:sp>
      <p:sp>
        <p:nvSpPr>
          <p:cNvPr id="3" name="Espaço Reservado para Conteúdo 2"/>
          <p:cNvSpPr>
            <a:spLocks noGrp="1"/>
          </p:cNvSpPr>
          <p:nvPr>
            <p:ph idx="1"/>
          </p:nvPr>
        </p:nvSpPr>
        <p:spPr>
          <a:xfrm>
            <a:off x="1037230" y="955344"/>
            <a:ext cx="10645254" cy="5663820"/>
          </a:xfrm>
        </p:spPr>
        <p:txBody>
          <a:bodyPr>
            <a:normAutofit fontScale="92500" lnSpcReduction="10000"/>
          </a:bodyPr>
          <a:lstStyle/>
          <a:p>
            <a:pPr marL="355600" indent="-82550">
              <a:lnSpc>
                <a:spcPct val="110000"/>
              </a:lnSpc>
              <a:buNone/>
            </a:pPr>
            <a:r>
              <a:rPr lang="pt-BR" dirty="0" smtClean="0"/>
              <a:t>		</a:t>
            </a:r>
            <a:r>
              <a:rPr lang="pt-BR" b="1" i="1" dirty="0">
                <a:latin typeface="Times New Roman" panose="02020603050405020304" pitchFamily="18" charset="0"/>
                <a:cs typeface="Times New Roman" panose="02020603050405020304" pitchFamily="18" charset="0"/>
              </a:rPr>
              <a:t>	</a:t>
            </a:r>
            <a:endParaRPr lang="pt-BR" b="1" i="1" dirty="0" smtClean="0">
              <a:latin typeface="Times New Roman" panose="02020603050405020304" pitchFamily="18" charset="0"/>
              <a:cs typeface="Times New Roman" panose="02020603050405020304" pitchFamily="18" charset="0"/>
            </a:endParaRPr>
          </a:p>
          <a:p>
            <a:pPr marL="177800" indent="-177800">
              <a:lnSpc>
                <a:spcPct val="110000"/>
              </a:lnSpc>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Comida maravilhosa, </a:t>
            </a:r>
            <a:r>
              <a:rPr lang="pt-BR" dirty="0" err="1" smtClean="0">
                <a:latin typeface="Times New Roman" panose="02020603050405020304" pitchFamily="18" charset="0"/>
                <a:cs typeface="Times New Roman" panose="02020603050405020304" pitchFamily="18" charset="0"/>
              </a:rPr>
              <a:t>super</a:t>
            </a:r>
            <a:r>
              <a:rPr lang="pt-BR" dirty="0" smtClean="0">
                <a:latin typeface="Times New Roman" panose="02020603050405020304" pitchFamily="18" charset="0"/>
                <a:cs typeface="Times New Roman" panose="02020603050405020304" pitchFamily="18" charset="0"/>
              </a:rPr>
              <a:t> bem temperada, salada </a:t>
            </a:r>
            <a:r>
              <a:rPr lang="pt-BR" dirty="0" err="1" smtClean="0">
                <a:latin typeface="Times New Roman" panose="02020603050405020304" pitchFamily="18" charset="0"/>
                <a:cs typeface="Times New Roman" panose="02020603050405020304" pitchFamily="18" charset="0"/>
              </a:rPr>
              <a:t>super</a:t>
            </a:r>
            <a:r>
              <a:rPr lang="pt-BR" dirty="0" smtClean="0">
                <a:latin typeface="Times New Roman" panose="02020603050405020304" pitchFamily="18" charset="0"/>
                <a:cs typeface="Times New Roman" panose="02020603050405020304" pitchFamily="18" charset="0"/>
              </a:rPr>
              <a:t> fresca! Sobremesa fantástica. Estão todos de parabéns.” </a:t>
            </a:r>
            <a:r>
              <a:rPr lang="pt-BR" b="1" i="1" dirty="0" smtClean="0">
                <a:latin typeface="Times New Roman" panose="02020603050405020304" pitchFamily="18" charset="0"/>
                <a:cs typeface="Times New Roman" panose="02020603050405020304" pitchFamily="18" charset="0"/>
              </a:rPr>
              <a:t>(Marcelo 24/07/2021)</a:t>
            </a:r>
          </a:p>
          <a:p>
            <a:pPr marL="177800" indent="-177800">
              <a:lnSpc>
                <a:spcPct val="110000"/>
              </a:lnSpc>
              <a:buNone/>
            </a:pPr>
            <a:endParaRPr lang="pt-BR" b="1" i="1" dirty="0">
              <a:latin typeface="Times New Roman" panose="02020603050405020304" pitchFamily="18" charset="0"/>
              <a:cs typeface="Times New Roman" panose="02020603050405020304" pitchFamily="18" charset="0"/>
            </a:endParaRPr>
          </a:p>
          <a:p>
            <a:pPr marL="177800" indent="-177800">
              <a:lnSpc>
                <a:spcPct val="110000"/>
              </a:lnSpc>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O almoço estava uma delicia.” </a:t>
            </a:r>
            <a:r>
              <a:rPr lang="pt-BR" b="1" i="1" dirty="0" smtClean="0">
                <a:latin typeface="Times New Roman" panose="02020603050405020304" pitchFamily="18" charset="0"/>
                <a:cs typeface="Times New Roman" panose="02020603050405020304" pitchFamily="18" charset="0"/>
              </a:rPr>
              <a:t>(Anônimo)</a:t>
            </a:r>
          </a:p>
          <a:p>
            <a:pPr marL="177800" indent="-177800">
              <a:lnSpc>
                <a:spcPct val="110000"/>
              </a:lnSpc>
              <a:buNone/>
            </a:pPr>
            <a:r>
              <a:rPr lang="pt-BR" dirty="0">
                <a:latin typeface="Times New Roman" panose="02020603050405020304" pitchFamily="18" charset="0"/>
                <a:cs typeface="Times New Roman" panose="02020603050405020304" pitchFamily="18" charset="0"/>
              </a:rPr>
              <a:t>	</a:t>
            </a:r>
            <a:endParaRPr lang="pt-BR" dirty="0" smtClean="0">
              <a:latin typeface="Times New Roman" panose="02020603050405020304" pitchFamily="18" charset="0"/>
              <a:cs typeface="Times New Roman" panose="02020603050405020304" pitchFamily="18" charset="0"/>
            </a:endParaRPr>
          </a:p>
          <a:p>
            <a:pPr marL="177800" indent="-177800">
              <a:lnSpc>
                <a:spcPct val="110000"/>
              </a:lnSpc>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“Hoje esta muito boa a comida, Obrigada cozinha.” </a:t>
            </a:r>
            <a:r>
              <a:rPr lang="pt-BR" b="1" i="1" dirty="0">
                <a:latin typeface="Times New Roman" panose="02020603050405020304" pitchFamily="18" charset="0"/>
                <a:cs typeface="Times New Roman" panose="02020603050405020304" pitchFamily="18" charset="0"/>
              </a:rPr>
              <a:t>(Anônimo)</a:t>
            </a:r>
          </a:p>
          <a:p>
            <a:pPr marL="177800" indent="-177800">
              <a:lnSpc>
                <a:spcPct val="110000"/>
              </a:lnSpc>
              <a:buNone/>
            </a:pPr>
            <a:endParaRPr lang="pt-BR" dirty="0" smtClean="0">
              <a:latin typeface="Times New Roman" panose="02020603050405020304" pitchFamily="18" charset="0"/>
              <a:cs typeface="Times New Roman" panose="02020603050405020304" pitchFamily="18" charset="0"/>
            </a:endParaRPr>
          </a:p>
          <a:p>
            <a:pPr marL="177800" indent="-177800">
              <a:lnSpc>
                <a:spcPct val="110000"/>
              </a:lnSpc>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“Ótimo continue assim” </a:t>
            </a:r>
            <a:r>
              <a:rPr lang="pt-BR" b="1" i="1" dirty="0">
                <a:latin typeface="Times New Roman" panose="02020603050405020304" pitchFamily="18" charset="0"/>
                <a:cs typeface="Times New Roman" panose="02020603050405020304" pitchFamily="18" charset="0"/>
              </a:rPr>
              <a:t>(</a:t>
            </a:r>
            <a:r>
              <a:rPr lang="pt-BR" b="1" i="1" dirty="0" smtClean="0">
                <a:latin typeface="Times New Roman" panose="02020603050405020304" pitchFamily="18" charset="0"/>
                <a:cs typeface="Times New Roman" panose="02020603050405020304" pitchFamily="18" charset="0"/>
              </a:rPr>
              <a:t>Anônimo 18/07/2021)</a:t>
            </a:r>
          </a:p>
          <a:p>
            <a:pPr marL="177800" indent="-177800">
              <a:lnSpc>
                <a:spcPct val="110000"/>
              </a:lnSpc>
              <a:buNone/>
            </a:pPr>
            <a:endParaRPr lang="pt-BR" dirty="0" smtClean="0">
              <a:latin typeface="Times New Roman" panose="02020603050405020304" pitchFamily="18" charset="0"/>
              <a:cs typeface="Times New Roman" panose="02020603050405020304" pitchFamily="18" charset="0"/>
            </a:endParaRPr>
          </a:p>
          <a:p>
            <a:pPr marL="177800" indent="-177800">
              <a:lnSpc>
                <a:spcPct val="110000"/>
              </a:lnSpc>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“No jantar de hoje 22/07/2021 a comida estava maravilhosa! Deliciosa em especial a carne moída, Parabéns! </a:t>
            </a:r>
            <a:r>
              <a:rPr lang="pt-BR" b="1" i="1" dirty="0" smtClean="0">
                <a:latin typeface="Times New Roman" panose="02020603050405020304" pitchFamily="18" charset="0"/>
                <a:cs typeface="Times New Roman" panose="02020603050405020304" pitchFamily="18" charset="0"/>
              </a:rPr>
              <a:t>(Alessandra, Tereza e Marlene 22/07/2021)</a:t>
            </a:r>
            <a:endParaRPr lang="pt-BR" b="1" i="1" dirty="0">
              <a:latin typeface="Times New Roman" panose="02020603050405020304" pitchFamily="18" charset="0"/>
              <a:cs typeface="Times New Roman" panose="02020603050405020304" pitchFamily="18" charset="0"/>
            </a:endParaRPr>
          </a:p>
          <a:p>
            <a:pPr marL="177800" indent="-177800">
              <a:lnSpc>
                <a:spcPct val="110000"/>
              </a:lnSpc>
              <a:buNone/>
            </a:pPr>
            <a:endParaRPr lang="pt-BR" dirty="0" smtClean="0">
              <a:latin typeface="Times New Roman" panose="02020603050405020304" pitchFamily="18" charset="0"/>
              <a:cs typeface="Times New Roman" panose="02020603050405020304" pitchFamily="18" charset="0"/>
            </a:endParaRPr>
          </a:p>
          <a:p>
            <a:pPr marL="177800" indent="-177800">
              <a:lnSpc>
                <a:spcPct val="110000"/>
              </a:lnSpc>
              <a:buNone/>
            </a:pPr>
            <a:endParaRPr lang="pt-BR" b="1" i="1" dirty="0" smtClean="0">
              <a:latin typeface="Times New Roman" panose="02020603050405020304" pitchFamily="18" charset="0"/>
              <a:cs typeface="Times New Roman" panose="02020603050405020304" pitchFamily="18" charset="0"/>
            </a:endParaRPr>
          </a:p>
          <a:p>
            <a:pPr marL="0" indent="0">
              <a:buNone/>
            </a:pPr>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1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723331"/>
          </a:xfrm>
        </p:spPr>
        <p:txBody>
          <a:bodyPr/>
          <a:lstStyle/>
          <a:p>
            <a:r>
              <a:rPr lang="pt-BR" b="1" dirty="0" smtClean="0"/>
              <a:t>RECLAMAÇÕES </a:t>
            </a:r>
            <a:endParaRPr lang="pt-BR" dirty="0"/>
          </a:p>
        </p:txBody>
      </p:sp>
      <p:sp>
        <p:nvSpPr>
          <p:cNvPr id="3" name="Espaço Reservado para Conteúdo 2"/>
          <p:cNvSpPr>
            <a:spLocks noGrp="1"/>
          </p:cNvSpPr>
          <p:nvPr>
            <p:ph idx="1"/>
          </p:nvPr>
        </p:nvSpPr>
        <p:spPr>
          <a:xfrm>
            <a:off x="1132764" y="873458"/>
            <a:ext cx="10863617" cy="6100548"/>
          </a:xfrm>
        </p:spPr>
        <p:txBody>
          <a:bodyPr>
            <a:normAutofit fontScale="92500"/>
          </a:bodyPr>
          <a:lstStyle/>
          <a:p>
            <a:pPr marL="457200" lvl="1" indent="0">
              <a:buNone/>
            </a:pP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“Porque será que de dia tanto a tarde ou manhã sempre tem cafés quentes e chás e anoite deixam a desejar, igual almoço são bons e a janta as vezes 2 plantões é horrível, pensa em nós da noite, melhora a comida e o café e </a:t>
            </a:r>
            <a:r>
              <a:rPr lang="pt-BR" sz="2400" dirty="0" err="1" smtClean="0">
                <a:latin typeface="Times New Roman" panose="02020603050405020304" pitchFamily="18" charset="0"/>
                <a:cs typeface="Times New Roman" panose="02020603050405020304" pitchFamily="18" charset="0"/>
              </a:rPr>
              <a:t>chas</a:t>
            </a:r>
            <a:r>
              <a:rPr lang="pt-BR" sz="2400" dirty="0" smtClean="0">
                <a:latin typeface="Times New Roman" panose="02020603050405020304" pitchFamily="18" charset="0"/>
                <a:cs typeface="Times New Roman" panose="02020603050405020304" pitchFamily="18" charset="0"/>
              </a:rPr>
              <a:t>. A dona Maria fazia cafés as 3:00 e meia noite, estes novatos só esquentam </a:t>
            </a:r>
            <a:r>
              <a:rPr lang="pt-BR" sz="2400" dirty="0" err="1" smtClean="0">
                <a:latin typeface="Times New Roman" panose="02020603050405020304" pitchFamily="18" charset="0"/>
                <a:cs typeface="Times New Roman" panose="02020603050405020304" pitchFamily="18" charset="0"/>
              </a:rPr>
              <a:t>afss</a:t>
            </a:r>
            <a:r>
              <a:rPr lang="pt-BR" sz="2400" dirty="0" smtClean="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(M. 12/07/2021)</a:t>
            </a:r>
          </a:p>
          <a:p>
            <a:pPr marL="457200" lvl="1" indent="0">
              <a:buNone/>
            </a:pPr>
            <a:r>
              <a:rPr lang="pt-BR" sz="2400" b="1"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Pedir para quem fica na cozinha a noite fazer café da hora não esquentar e deixar melado pelo amor de Deus os chás são frio na garrafa se ficam em 2 porque não revezam para fazer... A janta do noturno é sem gosto, muito ruim, as vezes o hospital pede lanches inteiro e muita comida jogada fora, melhorar tempero ou modo de fazer, tinha café feito sempre as 0:00hs, agora só serve requentado e frio, as vezes mais amor e consideração por nos noturnos dos 2 plantões cafés quentes, chás quentes” </a:t>
            </a:r>
            <a:r>
              <a:rPr lang="pt-BR" sz="2400" b="1" i="1" dirty="0">
                <a:latin typeface="Times New Roman" panose="02020603050405020304" pitchFamily="18" charset="0"/>
                <a:cs typeface="Times New Roman" panose="02020603050405020304" pitchFamily="18" charset="0"/>
              </a:rPr>
              <a:t>(</a:t>
            </a:r>
            <a:r>
              <a:rPr lang="pt-BR" sz="2400" b="1" i="1" dirty="0" smtClean="0">
                <a:latin typeface="Times New Roman" panose="02020603050405020304" pitchFamily="18" charset="0"/>
                <a:cs typeface="Times New Roman" panose="02020603050405020304" pitchFamily="18" charset="0"/>
              </a:rPr>
              <a:t>Anônimo 01/07/2021)</a:t>
            </a:r>
          </a:p>
          <a:p>
            <a:pPr marL="457200" lvl="1" indent="0">
              <a:buNone/>
            </a:pP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 refeição noturna esta horrível, é sempre carne, pede para mudar, com o custo da carne poderia fazer outras refeições melhor e de custo menor para o hospital, as refeições noturnas estão limitadas a lagarto e carne de panela” </a:t>
            </a:r>
            <a:r>
              <a:rPr lang="pt-BR" sz="2400" b="1" i="1" dirty="0">
                <a:latin typeface="Times New Roman" panose="02020603050405020304" pitchFamily="18" charset="0"/>
                <a:cs typeface="Times New Roman" panose="02020603050405020304" pitchFamily="18" charset="0"/>
              </a:rPr>
              <a:t>(Anônimo </a:t>
            </a:r>
            <a:r>
              <a:rPr lang="pt-BR" sz="2400" b="1" i="1" dirty="0" smtClean="0">
                <a:latin typeface="Times New Roman" panose="02020603050405020304" pitchFamily="18" charset="0"/>
                <a:cs typeface="Times New Roman" panose="02020603050405020304" pitchFamily="18" charset="0"/>
              </a:rPr>
              <a:t>05/07/2021)</a:t>
            </a:r>
            <a:endParaRPr lang="pt-BR" sz="2400" b="1" i="1" dirty="0">
              <a:latin typeface="Times New Roman" panose="02020603050405020304" pitchFamily="18" charset="0"/>
              <a:cs typeface="Times New Roman" panose="02020603050405020304" pitchFamily="18" charset="0"/>
            </a:endParaRPr>
          </a:p>
          <a:p>
            <a:pPr marL="457200" lvl="1" indent="0">
              <a:buNone/>
            </a:pPr>
            <a:r>
              <a:rPr lang="pt-BR" sz="2400" dirty="0" smtClean="0">
                <a:latin typeface="Times New Roman" panose="02020603050405020304" pitchFamily="18" charset="0"/>
                <a:cs typeface="Times New Roman" panose="02020603050405020304" pitchFamily="18" charset="0"/>
              </a:rPr>
              <a:t> </a:t>
            </a:r>
            <a:endParaRPr lang="pt-BR" sz="2400" b="1" dirty="0">
              <a:latin typeface="Times New Roman" panose="02020603050405020304" pitchFamily="18" charset="0"/>
              <a:cs typeface="Times New Roman" panose="02020603050405020304" pitchFamily="18" charset="0"/>
            </a:endParaRPr>
          </a:p>
          <a:p>
            <a:pPr marL="457200" lvl="1" indent="0">
              <a:buNone/>
            </a:pPr>
            <a:endParaRPr lang="pt-B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60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18614"/>
          </a:xfrm>
        </p:spPr>
        <p:txBody>
          <a:bodyPr>
            <a:normAutofit fontScale="90000"/>
          </a:bodyPr>
          <a:lstStyle/>
          <a:p>
            <a:r>
              <a:rPr lang="pt-BR" b="1" dirty="0"/>
              <a:t>RECLAMAÇÕES </a:t>
            </a:r>
            <a:endParaRPr lang="pt-BR" dirty="0"/>
          </a:p>
        </p:txBody>
      </p:sp>
      <p:sp>
        <p:nvSpPr>
          <p:cNvPr id="3" name="Espaço Reservado para Conteúdo 2"/>
          <p:cNvSpPr>
            <a:spLocks noGrp="1"/>
          </p:cNvSpPr>
          <p:nvPr>
            <p:ph idx="1"/>
          </p:nvPr>
        </p:nvSpPr>
        <p:spPr>
          <a:xfrm>
            <a:off x="1323833" y="1596788"/>
            <a:ext cx="10768084" cy="5145206"/>
          </a:xfrm>
        </p:spPr>
        <p:txBody>
          <a:bodyPr>
            <a:normAutofit lnSpcReduction="10000"/>
          </a:bodyPr>
          <a:lstStyle/>
          <a:p>
            <a:pPr marL="0" indent="0">
              <a:buNone/>
            </a:pPr>
            <a:r>
              <a:rPr lang="pt-BR" b="1" dirty="0">
                <a:latin typeface="Times New Roman" panose="02020603050405020304" pitchFamily="18" charset="0"/>
                <a:cs typeface="Times New Roman" panose="02020603050405020304" pitchFamily="18" charset="0"/>
              </a:rPr>
              <a:t>	</a:t>
            </a:r>
            <a:r>
              <a:rPr lang="pt-BR" sz="2000" b="1" dirty="0" smtClean="0">
                <a:latin typeface="Times New Roman" panose="02020603050405020304" pitchFamily="18" charset="0"/>
                <a:cs typeface="Times New Roman" panose="02020603050405020304" pitchFamily="18" charset="0"/>
              </a:rPr>
              <a:t>Resposta: </a:t>
            </a:r>
            <a:r>
              <a:rPr lang="pt-BR" sz="2000" dirty="0" smtClean="0">
                <a:latin typeface="Times New Roman" panose="02020603050405020304" pitchFamily="18" charset="0"/>
                <a:cs typeface="Times New Roman" panose="02020603050405020304" pitchFamily="18" charset="0"/>
              </a:rPr>
              <a:t>Informo que o café e o chá noturno é feito após as 23:00 e servido no horário da ceia que se inicia as 00:00 e encerra-se as 02;00h, no refeitório. A preparação da carne conta com os seguintes cortes, carne moída (refogada, almôndega, quibe assado ou ao molho), paleta (carne de panela ou assada), lagarto (ao molho vermelho ou ao molho madeira), acém (carne de panela com mandioca ou picadinho de legumes), isca de patinho (strogonoffe ou isca ao molho), coxão mole (bife de panela ou bife acebolado), peito de frango (ao molho ou assado) e coxa e sobrecoxa (ao molho ou assada). Com relação ao tempero o preparo é o mesmo tanto para pacientes, acompanhantes e funcionários, portanto é limitado na quantidade de sal e óleo, mas ainda </a:t>
            </a:r>
            <a:r>
              <a:rPr lang="pt-BR" sz="2000" dirty="0" smtClean="0">
                <a:latin typeface="Times New Roman" panose="02020603050405020304" pitchFamily="18" charset="0"/>
                <a:cs typeface="Times New Roman" panose="02020603050405020304" pitchFamily="18" charset="0"/>
              </a:rPr>
              <a:t>assim </a:t>
            </a:r>
            <a:r>
              <a:rPr lang="pt-BR" sz="2000" dirty="0" smtClean="0">
                <a:latin typeface="Times New Roman" panose="02020603050405020304" pitchFamily="18" charset="0"/>
                <a:cs typeface="Times New Roman" panose="02020603050405020304" pitchFamily="18" charset="0"/>
              </a:rPr>
              <a:t>fica disponível no refeitório uma bandeja com sal, azeite e vinagre, podendo assim cada um temperar ao seu gosto. </a:t>
            </a:r>
            <a:r>
              <a:rPr lang="pt-BR" sz="2000" b="1" i="1" dirty="0" smtClean="0">
                <a:latin typeface="Times New Roman" panose="02020603050405020304" pitchFamily="18" charset="0"/>
                <a:cs typeface="Times New Roman" panose="02020603050405020304" pitchFamily="18" charset="0"/>
              </a:rPr>
              <a:t>(</a:t>
            </a:r>
            <a:r>
              <a:rPr lang="pt-BR" sz="2000" b="1" i="1" dirty="0" err="1" smtClean="0">
                <a:latin typeface="Times New Roman" panose="02020603050405020304" pitchFamily="18" charset="0"/>
                <a:cs typeface="Times New Roman" panose="02020603050405020304" pitchFamily="18" charset="0"/>
              </a:rPr>
              <a:t>Avanilza</a:t>
            </a:r>
            <a:r>
              <a:rPr lang="pt-BR" sz="2000" b="1" i="1" dirty="0" smtClean="0">
                <a:latin typeface="Times New Roman" panose="02020603050405020304" pitchFamily="18" charset="0"/>
                <a:cs typeface="Times New Roman" panose="02020603050405020304" pitchFamily="18" charset="0"/>
              </a:rPr>
              <a:t> </a:t>
            </a:r>
            <a:r>
              <a:rPr lang="pt-BR" sz="2000" b="1" i="1" dirty="0" err="1" smtClean="0">
                <a:latin typeface="Times New Roman" panose="02020603050405020304" pitchFamily="18" charset="0"/>
                <a:cs typeface="Times New Roman" panose="02020603050405020304" pitchFamily="18" charset="0"/>
              </a:rPr>
              <a:t>floretim</a:t>
            </a:r>
            <a:r>
              <a:rPr lang="pt-BR" sz="2000" b="1" i="1" dirty="0" smtClean="0">
                <a:latin typeface="Times New Roman" panose="02020603050405020304" pitchFamily="18" charset="0"/>
                <a:cs typeface="Times New Roman" panose="02020603050405020304" pitchFamily="18" charset="0"/>
              </a:rPr>
              <a:t> </a:t>
            </a:r>
            <a:r>
              <a:rPr lang="pt-BR" sz="2000" b="1" i="1" dirty="0" err="1" smtClean="0">
                <a:latin typeface="Times New Roman" panose="02020603050405020304" pitchFamily="18" charset="0"/>
                <a:cs typeface="Times New Roman" panose="02020603050405020304" pitchFamily="18" charset="0"/>
              </a:rPr>
              <a:t>Sipriano</a:t>
            </a:r>
            <a:r>
              <a:rPr lang="pt-BR" sz="2000" b="1" i="1" dirty="0" smtClean="0">
                <a:latin typeface="Times New Roman" panose="02020603050405020304" pitchFamily="18" charset="0"/>
                <a:cs typeface="Times New Roman" panose="02020603050405020304" pitchFamily="18" charset="0"/>
              </a:rPr>
              <a:t> – supervisora cozinha)</a:t>
            </a:r>
            <a:endParaRPr lang="pt-BR" sz="2000" b="1" i="1"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	</a:t>
            </a:r>
            <a:r>
              <a:rPr lang="pt-BR" sz="2000" b="1" dirty="0" smtClean="0">
                <a:latin typeface="Times New Roman" panose="02020603050405020304" pitchFamily="18" charset="0"/>
                <a:cs typeface="Times New Roman" panose="02020603050405020304" pitchFamily="18" charset="0"/>
              </a:rPr>
              <a:t>“</a:t>
            </a:r>
            <a:r>
              <a:rPr lang="pt-BR" sz="2000" dirty="0" smtClean="0">
                <a:latin typeface="Times New Roman" panose="02020603050405020304" pitchFamily="18" charset="0"/>
                <a:cs typeface="Times New Roman" panose="02020603050405020304" pitchFamily="18" charset="0"/>
              </a:rPr>
              <a:t>É necessário organizar melhor o refeitório, muitos funcionários passam de 15 min no intervalo é difícil ate para bater o ponto pois passa os 15 min</a:t>
            </a:r>
            <a:r>
              <a:rPr lang="pt-BR" sz="2000" b="1" dirty="0" smtClean="0">
                <a:latin typeface="Times New Roman" panose="02020603050405020304" pitchFamily="18" charset="0"/>
                <a:cs typeface="Times New Roman" panose="02020603050405020304" pitchFamily="18" charset="0"/>
              </a:rPr>
              <a:t>”</a:t>
            </a:r>
            <a:r>
              <a:rPr lang="pt-BR" sz="2000" dirty="0" smtClean="0">
                <a:latin typeface="Times New Roman" panose="02020603050405020304" pitchFamily="18" charset="0"/>
                <a:cs typeface="Times New Roman" panose="02020603050405020304" pitchFamily="18" charset="0"/>
              </a:rPr>
              <a:t> </a:t>
            </a:r>
            <a:r>
              <a:rPr lang="pt-BR" sz="2000" b="1" i="1" dirty="0">
                <a:latin typeface="Times New Roman" panose="02020603050405020304" pitchFamily="18" charset="0"/>
                <a:cs typeface="Times New Roman" panose="02020603050405020304" pitchFamily="18" charset="0"/>
              </a:rPr>
              <a:t>(Anônimo</a:t>
            </a:r>
            <a:r>
              <a:rPr lang="pt-BR" sz="2000" b="1" i="1" dirty="0" smtClean="0">
                <a:latin typeface="Times New Roman" panose="02020603050405020304" pitchFamily="18" charset="0"/>
                <a:cs typeface="Times New Roman" panose="02020603050405020304" pitchFamily="18" charset="0"/>
              </a:rPr>
              <a:t>)</a:t>
            </a:r>
          </a:p>
          <a:p>
            <a:pPr marL="0" indent="0">
              <a:buNone/>
            </a:pPr>
            <a:r>
              <a:rPr lang="pt-BR" sz="2000" dirty="0">
                <a:latin typeface="Times New Roman" panose="02020603050405020304" pitchFamily="18" charset="0"/>
                <a:cs typeface="Times New Roman" panose="02020603050405020304" pitchFamily="18" charset="0"/>
              </a:rPr>
              <a:t>	</a:t>
            </a:r>
            <a:r>
              <a:rPr lang="pt-BR" sz="2000" dirty="0" smtClean="0">
                <a:latin typeface="Times New Roman" panose="02020603050405020304" pitchFamily="18" charset="0"/>
                <a:cs typeface="Times New Roman" panose="02020603050405020304" pitchFamily="18" charset="0"/>
              </a:rPr>
              <a:t>Resposta: No refeitório fica disponível um fluxograma com o tempo adequado para permanecia no local, não é função do setor de nutrição fiscalizar esse tempo, cabe a cada colaborador ter o bom senso de uso do local e ao chefe de cada setor orientar sua equipe com relação ao uso.</a:t>
            </a:r>
            <a:r>
              <a:rPr lang="pt-BR" sz="2000" b="1" i="1" dirty="0">
                <a:latin typeface="Times New Roman" panose="02020603050405020304" pitchFamily="18" charset="0"/>
                <a:cs typeface="Times New Roman" panose="02020603050405020304" pitchFamily="18" charset="0"/>
              </a:rPr>
              <a:t> (</a:t>
            </a:r>
            <a:r>
              <a:rPr lang="pt-BR" sz="2000" b="1" i="1" dirty="0" err="1">
                <a:latin typeface="Times New Roman" panose="02020603050405020304" pitchFamily="18" charset="0"/>
                <a:cs typeface="Times New Roman" panose="02020603050405020304" pitchFamily="18" charset="0"/>
              </a:rPr>
              <a:t>Avanilza</a:t>
            </a:r>
            <a:r>
              <a:rPr lang="pt-BR" sz="2000" b="1" i="1" dirty="0">
                <a:latin typeface="Times New Roman" panose="02020603050405020304" pitchFamily="18" charset="0"/>
                <a:cs typeface="Times New Roman" panose="02020603050405020304" pitchFamily="18" charset="0"/>
              </a:rPr>
              <a:t> </a:t>
            </a:r>
            <a:r>
              <a:rPr lang="pt-BR" sz="2000" b="1" i="1" dirty="0" err="1">
                <a:latin typeface="Times New Roman" panose="02020603050405020304" pitchFamily="18" charset="0"/>
                <a:cs typeface="Times New Roman" panose="02020603050405020304" pitchFamily="18" charset="0"/>
              </a:rPr>
              <a:t>floretim</a:t>
            </a:r>
            <a:r>
              <a:rPr lang="pt-BR" sz="2000" b="1" i="1" dirty="0">
                <a:latin typeface="Times New Roman" panose="02020603050405020304" pitchFamily="18" charset="0"/>
                <a:cs typeface="Times New Roman" panose="02020603050405020304" pitchFamily="18" charset="0"/>
              </a:rPr>
              <a:t> </a:t>
            </a:r>
            <a:r>
              <a:rPr lang="pt-BR" sz="2000" b="1" i="1" dirty="0" err="1">
                <a:latin typeface="Times New Roman" panose="02020603050405020304" pitchFamily="18" charset="0"/>
                <a:cs typeface="Times New Roman" panose="02020603050405020304" pitchFamily="18" charset="0"/>
              </a:rPr>
              <a:t>Sipriano</a:t>
            </a:r>
            <a:r>
              <a:rPr lang="pt-BR" sz="2000" b="1" i="1" dirty="0">
                <a:latin typeface="Times New Roman" panose="02020603050405020304" pitchFamily="18" charset="0"/>
                <a:cs typeface="Times New Roman" panose="02020603050405020304" pitchFamily="18" charset="0"/>
              </a:rPr>
              <a:t> – supervisora cozinha)</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79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72956"/>
            <a:ext cx="10018713" cy="928047"/>
          </a:xfrm>
        </p:spPr>
        <p:txBody>
          <a:bodyPr/>
          <a:lstStyle/>
          <a:p>
            <a:r>
              <a:rPr lang="pt-BR" b="1" dirty="0">
                <a:latin typeface="Times New Roman" pitchFamily="18" charset="0"/>
                <a:cs typeface="Times New Roman" pitchFamily="18" charset="0"/>
              </a:rPr>
              <a:t>Ouvidoria </a:t>
            </a:r>
            <a:endParaRPr lang="pt-BR" dirty="0"/>
          </a:p>
        </p:txBody>
      </p:sp>
      <p:sp>
        <p:nvSpPr>
          <p:cNvPr id="3" name="Espaço Reservado para Conteúdo 2"/>
          <p:cNvSpPr>
            <a:spLocks noGrp="1"/>
          </p:cNvSpPr>
          <p:nvPr>
            <p:ph idx="1"/>
          </p:nvPr>
        </p:nvSpPr>
        <p:spPr>
          <a:xfrm>
            <a:off x="1965278" y="1201003"/>
            <a:ext cx="9826388" cy="5759355"/>
          </a:xfrm>
        </p:spPr>
        <p:txBody>
          <a:bodyPr>
            <a:normAutofit fontScale="92500" lnSpcReduction="10000"/>
          </a:bodyPr>
          <a:lstStyle/>
          <a:p>
            <a:pPr algn="just"/>
            <a:r>
              <a:rPr lang="pt-BR" dirty="0">
                <a:latin typeface="Times New Roman" pitchFamily="18" charset="0"/>
                <a:cs typeface="Times New Roman" pitchFamily="18" charset="0"/>
              </a:rPr>
              <a:t>A ouvidoria do Hospital Regional tem por objetivo, receber as reclamações/sugestões, analisar e dar um parecer ao usuário e/ou colaborador que realizou a manifestação dentro da nossa Unidade Hospitalar. </a:t>
            </a:r>
          </a:p>
          <a:p>
            <a:pPr algn="just"/>
            <a:r>
              <a:rPr lang="pt-BR" dirty="0">
                <a:latin typeface="Times New Roman" pitchFamily="18" charset="0"/>
                <a:cs typeface="Times New Roman" pitchFamily="18" charset="0"/>
              </a:rPr>
              <a:t>Todas as manifestações pertinentes à Ouvidoria são registradas em um formulário especifico de cada setor e desta forma recolhido nos primeiros dias do mês, onde é realizada a contagem e apresentada em tabela.</a:t>
            </a:r>
          </a:p>
          <a:p>
            <a:pPr algn="just"/>
            <a:r>
              <a:rPr lang="pt-BR" dirty="0">
                <a:latin typeface="Times New Roman" pitchFamily="18" charset="0"/>
                <a:cs typeface="Times New Roman" pitchFamily="18" charset="0"/>
              </a:rPr>
              <a:t>Reclamações relatadas por escrito são lidas e encaminhadas por meio de comunicado interno, para os responsáveis dos setores, que tem um prazo de no máximo 03 (três) dias para apresentarem uma resolução. Posteriormente é repassado para o usuário as medidas tomadas, desta forma dando devolução às reclamações.</a:t>
            </a:r>
          </a:p>
          <a:p>
            <a:pPr algn="just"/>
            <a:r>
              <a:rPr lang="pt-BR" dirty="0">
                <a:latin typeface="Times New Roman" pitchFamily="18" charset="0"/>
                <a:cs typeface="Times New Roman" pitchFamily="18" charset="0"/>
              </a:rPr>
              <a:t>Reclamações relatadas por escrito que necessitam de parecer Administrativo, são repassados diretamente para a direção que analisa e posteriormente são direcionadas para o setor Jurídico do hospital para adotar as medidas cabíveis.</a:t>
            </a:r>
          </a:p>
          <a:p>
            <a:pPr algn="just"/>
            <a:r>
              <a:rPr lang="pt-BR" dirty="0">
                <a:latin typeface="Times New Roman" pitchFamily="18" charset="0"/>
                <a:cs typeface="Times New Roman" pitchFamily="18" charset="0"/>
              </a:rPr>
              <a:t>Acerca dos elogios é apresentado no mural do refeitório no </a:t>
            </a:r>
            <a:r>
              <a:rPr lang="pt-BR" dirty="0" smtClean="0">
                <a:latin typeface="Times New Roman" pitchFamily="18" charset="0"/>
                <a:cs typeface="Times New Roman" pitchFamily="18" charset="0"/>
              </a:rPr>
              <a:t>intuito </a:t>
            </a:r>
            <a:r>
              <a:rPr lang="pt-BR" dirty="0">
                <a:latin typeface="Times New Roman" pitchFamily="18" charset="0"/>
                <a:cs typeface="Times New Roman" pitchFamily="18" charset="0"/>
              </a:rPr>
              <a:t>de divulgação.</a:t>
            </a:r>
          </a:p>
          <a:p>
            <a:endParaRPr lang="pt-BR" dirty="0"/>
          </a:p>
        </p:txBody>
      </p:sp>
    </p:spTree>
    <p:extLst>
      <p:ext uri="{BB962C8B-B14F-4D97-AF65-F5344CB8AC3E}">
        <p14:creationId xmlns:p14="http://schemas.microsoft.com/office/powerpoint/2010/main" val="239229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81887"/>
            <a:ext cx="10018713" cy="895194"/>
          </a:xfrm>
        </p:spPr>
        <p:txBody>
          <a:bodyPr/>
          <a:lstStyle/>
          <a:p>
            <a:r>
              <a:rPr lang="pt-BR" b="1" dirty="0"/>
              <a:t>PERFIL DOS MANISFESTANTES </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927042249"/>
              </p:ext>
            </p:extLst>
          </p:nvPr>
        </p:nvGraphicFramePr>
        <p:xfrm>
          <a:off x="2132896" y="977081"/>
          <a:ext cx="9370128" cy="3704101"/>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132896" y="4850512"/>
            <a:ext cx="3643338" cy="2585323"/>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TOTAL DE AVALIAÇÕES: </a:t>
            </a:r>
            <a:r>
              <a:rPr lang="pt-BR" b="1" dirty="0" smtClean="0">
                <a:solidFill>
                  <a:schemeClr val="tx1">
                    <a:lumMod val="95000"/>
                    <a:lumOff val="5000"/>
                  </a:schemeClr>
                </a:solidFill>
                <a:latin typeface="Times New Roman" pitchFamily="18" charset="0"/>
                <a:cs typeface="Times New Roman" pitchFamily="18" charset="0"/>
              </a:rPr>
              <a:t>34</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Usuário:  </a:t>
            </a:r>
            <a:r>
              <a:rPr lang="pt-BR" b="1" dirty="0" smtClean="0">
                <a:solidFill>
                  <a:schemeClr val="tx1">
                    <a:lumMod val="95000"/>
                    <a:lumOff val="5000"/>
                  </a:schemeClr>
                </a:solidFill>
                <a:latin typeface="Times New Roman" pitchFamily="18" charset="0"/>
                <a:cs typeface="Times New Roman" pitchFamily="18" charset="0"/>
              </a:rPr>
              <a:t>11</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Familiares: </a:t>
            </a:r>
            <a:r>
              <a:rPr lang="pt-BR" b="1" dirty="0" smtClean="0">
                <a:solidFill>
                  <a:schemeClr val="tx1">
                    <a:lumMod val="95000"/>
                    <a:lumOff val="5000"/>
                  </a:schemeClr>
                </a:solidFill>
                <a:latin typeface="Times New Roman" pitchFamily="18" charset="0"/>
                <a:cs typeface="Times New Roman" pitchFamily="18" charset="0"/>
              </a:rPr>
              <a:t>07</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Outros: </a:t>
            </a:r>
            <a:r>
              <a:rPr lang="pt-BR" b="1" dirty="0" smtClean="0">
                <a:solidFill>
                  <a:schemeClr val="tx1">
                    <a:lumMod val="95000"/>
                    <a:lumOff val="5000"/>
                  </a:schemeClr>
                </a:solidFill>
                <a:latin typeface="Times New Roman" pitchFamily="18" charset="0"/>
                <a:cs typeface="Times New Roman" pitchFamily="18" charset="0"/>
              </a:rPr>
              <a:t>0</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t>
            </a:r>
            <a:r>
              <a:rPr lang="pt-BR" b="1" dirty="0" smtClean="0">
                <a:solidFill>
                  <a:schemeClr val="tx1">
                    <a:lumMod val="95000"/>
                    <a:lumOff val="5000"/>
                  </a:schemeClr>
                </a:solidFill>
                <a:latin typeface="Times New Roman" pitchFamily="18" charset="0"/>
                <a:cs typeface="Times New Roman" pitchFamily="18" charset="0"/>
              </a:rPr>
              <a:t>se identificaram: 06</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10</a:t>
            </a:r>
          </a:p>
          <a:p>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a:p>
            <a:endParaRPr lang="pt-BR" b="1" dirty="0"/>
          </a:p>
        </p:txBody>
      </p:sp>
    </p:spTree>
    <p:extLst>
      <p:ext uri="{BB962C8B-B14F-4D97-AF65-F5344CB8AC3E}">
        <p14:creationId xmlns:p14="http://schemas.microsoft.com/office/powerpoint/2010/main" val="263404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27546"/>
            <a:ext cx="10018713" cy="982639"/>
          </a:xfrm>
        </p:spPr>
        <p:txBody>
          <a:bodyPr/>
          <a:lstStyle/>
          <a:p>
            <a:r>
              <a:rPr lang="pt-BR" b="1" dirty="0"/>
              <a:t>CONCLUSÃO</a:t>
            </a:r>
          </a:p>
        </p:txBody>
      </p:sp>
      <p:sp>
        <p:nvSpPr>
          <p:cNvPr id="3" name="Espaço Reservado para Conteúdo 2"/>
          <p:cNvSpPr>
            <a:spLocks noGrp="1"/>
          </p:cNvSpPr>
          <p:nvPr>
            <p:ph idx="1"/>
          </p:nvPr>
        </p:nvSpPr>
        <p:spPr>
          <a:xfrm>
            <a:off x="1351128" y="545908"/>
            <a:ext cx="10345003" cy="6223378"/>
          </a:xfrm>
        </p:spPr>
        <p:txBody>
          <a:bodyPr/>
          <a:lstStyle/>
          <a:p>
            <a:pPr marL="0" indent="0" algn="just">
              <a:buNone/>
            </a:pPr>
            <a:r>
              <a:rPr lang="pt-BR" dirty="0">
                <a:latin typeface="Times New Roman" panose="02020603050405020304" pitchFamily="18" charset="0"/>
                <a:cs typeface="Times New Roman" panose="02020603050405020304" pitchFamily="18" charset="0"/>
              </a:rPr>
              <a:t>       Diante dos indicadores expostos e da análise dos dados, verifica-se que a prestação de serviços realizados pelo Hospital Regional conforme as manifestações dos usuários demonstraram uma maior incidência nos conceitos </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timo</a:t>
            </a:r>
            <a:r>
              <a:rPr lang="pt-BR"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 </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pt-BR" b="1" dirty="0" smtClean="0">
                <a:latin typeface="Times New Roman" panose="02020603050405020304" pitchFamily="18" charset="0"/>
                <a:cs typeface="Times New Roman" panose="02020603050405020304" pitchFamily="18" charset="0"/>
              </a:rPr>
              <a:t>.</a:t>
            </a:r>
            <a:endParaRPr lang="pt-BR" b="1" dirty="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		Em relação aos comentários realizados pelos nossos usuários e colaboradores como observado nas medidas </a:t>
            </a:r>
            <a:r>
              <a:rPr lang="pt-BR" dirty="0" smtClean="0">
                <a:latin typeface="Times New Roman" panose="02020603050405020304" pitchFamily="18" charset="0"/>
                <a:cs typeface="Times New Roman" panose="02020603050405020304" pitchFamily="18" charset="0"/>
              </a:rPr>
              <a:t>adotadas</a:t>
            </a: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(E</a:t>
            </a:r>
            <a:r>
              <a:rPr lang="pt-BR" b="1" i="1" dirty="0" smtClean="0">
                <a:latin typeface="Times New Roman" panose="02020603050405020304" pitchFamily="18" charset="0"/>
                <a:cs typeface="Times New Roman" panose="02020603050405020304" pitchFamily="18" charset="0"/>
              </a:rPr>
              <a:t>nfermeira CCIH/RT</a:t>
            </a: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e Supervisora de cozinha</a:t>
            </a:r>
            <a:r>
              <a:rPr lang="pt-BR" b="1" i="1" dirty="0" smtClean="0">
                <a:latin typeface="Times New Roman" panose="02020603050405020304" pitchFamily="18" charset="0"/>
                <a:cs typeface="Times New Roman" panose="02020603050405020304" pitchFamily="18" charset="0"/>
              </a:rPr>
              <a:t>)</a:t>
            </a:r>
            <a:r>
              <a:rPr lang="pt-BR" i="1" dirty="0" smtClean="0"/>
              <a:t> </a:t>
            </a:r>
            <a:r>
              <a:rPr lang="pt-BR" dirty="0" smtClean="0">
                <a:latin typeface="Times New Roman" panose="02020603050405020304" pitchFamily="18" charset="0"/>
                <a:cs typeface="Times New Roman" panose="02020603050405020304" pitchFamily="18" charset="0"/>
              </a:rPr>
              <a:t>se  manifestaram de maneira a amenizar e resolver as insatisfações elencadas.</a:t>
            </a:r>
            <a:endParaRPr lang="pt-BR" dirty="0"/>
          </a:p>
        </p:txBody>
      </p:sp>
      <p:pic>
        <p:nvPicPr>
          <p:cNvPr id="5" name="Imagem 4">
            <a:extLst>
              <a:ext uri="{FF2B5EF4-FFF2-40B4-BE49-F238E27FC236}">
                <a16:creationId xmlns:a16="http://schemas.microsoft.com/office/drawing/2014/main" id="{8B715325-6E61-4EB7-8087-1395DE6A9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0" y="5530296"/>
            <a:ext cx="1690750" cy="1121921"/>
          </a:xfrm>
          <a:prstGeom prst="rect">
            <a:avLst/>
          </a:prstGeom>
        </p:spPr>
      </p:pic>
    </p:spTree>
    <p:extLst>
      <p:ext uri="{BB962C8B-B14F-4D97-AF65-F5344CB8AC3E}">
        <p14:creationId xmlns:p14="http://schemas.microsoft.com/office/powerpoint/2010/main" val="780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Times New Roman" pitchFamily="18" charset="0"/>
                <a:cs typeface="Times New Roman" pitchFamily="18" charset="0"/>
              </a:rPr>
              <a:t/>
            </a:r>
            <a:br>
              <a:rPr lang="pt-BR" dirty="0">
                <a:latin typeface="Times New Roman" pitchFamily="18" charset="0"/>
                <a:cs typeface="Times New Roman" pitchFamily="18" charset="0"/>
              </a:rPr>
            </a:br>
            <a:endParaRPr lang="pt-B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2448" y="232012"/>
            <a:ext cx="9976513" cy="66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08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116" y="259308"/>
            <a:ext cx="10536071" cy="1637731"/>
          </a:xfrm>
        </p:spPr>
        <p:txBody>
          <a:bodyPr>
            <a:normAutofit fontScale="90000"/>
          </a:bodyPr>
          <a:lstStyle/>
          <a:p>
            <a:r>
              <a:rPr lang="pt-BR" b="1" dirty="0"/>
              <a:t>GRÁFICO REPRESENTATIVO</a:t>
            </a:r>
            <a:br>
              <a:rPr lang="pt-BR" b="1" dirty="0"/>
            </a:br>
            <a:r>
              <a:rPr lang="pt-BR" b="1" dirty="0"/>
              <a:t>USUÁRIOS E FUNCIONÁRIOS QUE SE MANIFESTARAM NAS URNAS - </a:t>
            </a:r>
            <a:r>
              <a:rPr lang="pt-BR" sz="3600" b="1" dirty="0"/>
              <a:t>MÊS DE </a:t>
            </a:r>
            <a:r>
              <a:rPr lang="pt-BR" sz="3600" b="1" dirty="0" smtClean="0"/>
              <a:t>JULHO</a:t>
            </a: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978892285"/>
              </p:ext>
            </p:extLst>
          </p:nvPr>
        </p:nvGraphicFramePr>
        <p:xfrm>
          <a:off x="2197290" y="1897038"/>
          <a:ext cx="8256895" cy="2947917"/>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197289" y="5025830"/>
            <a:ext cx="8256895" cy="1477328"/>
          </a:xfrm>
          <a:prstGeom prst="rect">
            <a:avLst/>
          </a:prstGeom>
        </p:spPr>
        <p:txBody>
          <a:bodyPr wrap="square">
            <a:spAutoFit/>
          </a:bodyPr>
          <a:lstStyle/>
          <a:p>
            <a:pPr algn="just"/>
            <a:r>
              <a:rPr lang="pt-BR" b="1" dirty="0">
                <a:solidFill>
                  <a:schemeClr val="tx1">
                    <a:lumMod val="95000"/>
                    <a:lumOff val="5000"/>
                  </a:schemeClr>
                </a:solidFill>
                <a:latin typeface="Times New Roman" pitchFamily="18" charset="0"/>
                <a:cs typeface="Times New Roman" pitchFamily="18" charset="0"/>
              </a:rPr>
              <a:t>Valores totais: </a:t>
            </a:r>
            <a:r>
              <a:rPr lang="pt-BR" b="1" dirty="0" smtClean="0">
                <a:solidFill>
                  <a:schemeClr val="tx1">
                    <a:lumMod val="95000"/>
                    <a:lumOff val="5000"/>
                  </a:schemeClr>
                </a:solidFill>
                <a:latin typeface="Times New Roman" pitchFamily="18" charset="0"/>
                <a:cs typeface="Times New Roman" pitchFamily="18" charset="0"/>
              </a:rPr>
              <a:t>34 </a:t>
            </a:r>
            <a:r>
              <a:rPr lang="pt-BR" b="1" dirty="0">
                <a:solidFill>
                  <a:schemeClr val="tx1">
                    <a:lumMod val="95000"/>
                    <a:lumOff val="5000"/>
                  </a:schemeClr>
                </a:solidFill>
                <a:latin typeface="Times New Roman" pitchFamily="18" charset="0"/>
                <a:cs typeface="Times New Roman" pitchFamily="18" charset="0"/>
              </a:rPr>
              <a:t>manifestações </a:t>
            </a:r>
            <a:r>
              <a:rPr lang="pt-BR" b="1" dirty="0" smtClean="0">
                <a:solidFill>
                  <a:schemeClr val="tx1">
                    <a:lumMod val="95000"/>
                    <a:lumOff val="5000"/>
                  </a:schemeClr>
                </a:solidFill>
                <a:latin typeface="Times New Roman" pitchFamily="18" charset="0"/>
                <a:cs typeface="Times New Roman" pitchFamily="18" charset="0"/>
              </a:rPr>
              <a:t>recebidas</a:t>
            </a:r>
          </a:p>
          <a:p>
            <a:pPr algn="just"/>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a:solidFill>
                  <a:schemeClr val="tx1">
                    <a:lumMod val="95000"/>
                    <a:lumOff val="5000"/>
                  </a:schemeClr>
                </a:solidFill>
                <a:latin typeface="Times New Roman" pitchFamily="18" charset="0"/>
                <a:cs typeface="Times New Roman" pitchFamily="18" charset="0"/>
              </a:rPr>
              <a:t>Pronto-Socorro:</a:t>
            </a:r>
            <a:r>
              <a:rPr lang="pt-BR" dirty="0">
                <a:solidFill>
                  <a:schemeClr val="tx1">
                    <a:lumMod val="95000"/>
                    <a:lumOff val="5000"/>
                  </a:schemeClr>
                </a:solidFill>
                <a:latin typeface="Times New Roman" pitchFamily="18" charset="0"/>
                <a:cs typeface="Times New Roman" pitchFamily="18" charset="0"/>
              </a:rPr>
              <a:t> </a:t>
            </a:r>
            <a:r>
              <a:rPr lang="pt-BR" b="1" dirty="0">
                <a:solidFill>
                  <a:schemeClr val="tx1">
                    <a:lumMod val="95000"/>
                    <a:lumOff val="5000"/>
                  </a:schemeClr>
                </a:solidFill>
                <a:latin typeface="Times New Roman" pitchFamily="18" charset="0"/>
                <a:cs typeface="Times New Roman" pitchFamily="18" charset="0"/>
              </a:rPr>
              <a:t>08</a:t>
            </a:r>
            <a:r>
              <a:rPr lang="pt-BR" dirty="0">
                <a:solidFill>
                  <a:schemeClr val="tx1">
                    <a:lumMod val="95000"/>
                    <a:lumOff val="5000"/>
                  </a:schemeClr>
                </a:solidFill>
                <a:latin typeface="Times New Roman" pitchFamily="18" charset="0"/>
                <a:cs typeface="Times New Roman" pitchFamily="18" charset="0"/>
              </a:rPr>
              <a:t> manifestações </a:t>
            </a:r>
            <a:r>
              <a:rPr lang="pt-BR" dirty="0" smtClean="0">
                <a:solidFill>
                  <a:schemeClr val="tx1">
                    <a:lumMod val="95000"/>
                    <a:lumOff val="5000"/>
                  </a:schemeClr>
                </a:solidFill>
                <a:latin typeface="Times New Roman" pitchFamily="18" charset="0"/>
                <a:cs typeface="Times New Roman" pitchFamily="18" charset="0"/>
              </a:rPr>
              <a:t>recebidas</a:t>
            </a:r>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smtClean="0">
                <a:solidFill>
                  <a:schemeClr val="tx1">
                    <a:lumMod val="95000"/>
                    <a:lumOff val="5000"/>
                  </a:schemeClr>
                </a:solidFill>
                <a:latin typeface="Times New Roman" pitchFamily="18" charset="0"/>
                <a:cs typeface="Times New Roman" pitchFamily="18" charset="0"/>
              </a:rPr>
              <a:t>Internações: 16</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a:t>
            </a:r>
            <a:r>
              <a:rPr lang="pt-BR" dirty="0" smtClean="0">
                <a:solidFill>
                  <a:schemeClr val="tx1">
                    <a:lumMod val="95000"/>
                    <a:lumOff val="5000"/>
                  </a:schemeClr>
                </a:solidFill>
                <a:latin typeface="Times New Roman" pitchFamily="18" charset="0"/>
                <a:cs typeface="Times New Roman" pitchFamily="18" charset="0"/>
              </a:rPr>
              <a:t>recebidas</a:t>
            </a:r>
            <a:endParaRPr lang="pt-BR" dirty="0">
              <a:solidFill>
                <a:schemeClr val="tx1">
                  <a:lumMod val="95000"/>
                  <a:lumOff val="5000"/>
                </a:schemeClr>
              </a:solidFill>
              <a:latin typeface="Times New Roman" pitchFamily="18" charset="0"/>
              <a:cs typeface="Times New Roman" pitchFamily="18" charset="0"/>
            </a:endParaRPr>
          </a:p>
          <a:p>
            <a:pPr algn="just"/>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p:txBody>
      </p:sp>
    </p:spTree>
    <p:extLst>
      <p:ext uri="{BB962C8B-B14F-4D97-AF65-F5344CB8AC3E}">
        <p14:creationId xmlns:p14="http://schemas.microsoft.com/office/powerpoint/2010/main" val="234861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284365940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4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1248" y="232012"/>
            <a:ext cx="10018713" cy="873457"/>
          </a:xfrm>
        </p:spPr>
        <p:txBody>
          <a:bodyPr>
            <a:normAutofit/>
          </a:bodyPr>
          <a:lstStyle/>
          <a:p>
            <a:r>
              <a:rPr lang="pt-BR" sz="4400" b="1" dirty="0"/>
              <a:t>ELOGIOS</a:t>
            </a:r>
          </a:p>
        </p:txBody>
      </p:sp>
      <p:sp>
        <p:nvSpPr>
          <p:cNvPr id="3" name="Espaço Reservado para Conteúdo 2"/>
          <p:cNvSpPr>
            <a:spLocks noGrp="1"/>
          </p:cNvSpPr>
          <p:nvPr>
            <p:ph idx="1"/>
          </p:nvPr>
        </p:nvSpPr>
        <p:spPr>
          <a:xfrm>
            <a:off x="1706378" y="805219"/>
            <a:ext cx="10018713" cy="5486399"/>
          </a:xfrm>
        </p:spPr>
        <p:txBody>
          <a:bodyPr>
            <a:normAutofit/>
          </a:bodyPr>
          <a:lstStyle/>
          <a:p>
            <a:pPr marL="0" indent="0">
              <a:buNone/>
            </a:pPr>
            <a:r>
              <a:rPr lang="pt-BR" sz="32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Muito obrigada pelo atendimento prestado nessa unidade...</a:t>
            </a:r>
            <a:r>
              <a:rPr lang="pt-BR" sz="2800" b="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 </a:t>
            </a:r>
            <a:r>
              <a:rPr lang="pt-BR" sz="2800" i="1" dirty="0" smtClean="0">
                <a:latin typeface="Times New Roman" panose="02020603050405020304" pitchFamily="18" charset="0"/>
                <a:cs typeface="Times New Roman" panose="02020603050405020304" pitchFamily="18" charset="0"/>
              </a:rPr>
              <a:t>(Maria </a:t>
            </a:r>
            <a:r>
              <a:rPr lang="pt-BR" sz="2800" i="1" dirty="0" err="1" smtClean="0">
                <a:latin typeface="Times New Roman" panose="02020603050405020304" pitchFamily="18" charset="0"/>
                <a:cs typeface="Times New Roman" panose="02020603050405020304" pitchFamily="18" charset="0"/>
              </a:rPr>
              <a:t>Edilei</a:t>
            </a:r>
            <a:r>
              <a:rPr lang="pt-BR" sz="2800" i="1" dirty="0" smtClean="0">
                <a:latin typeface="Times New Roman" panose="02020603050405020304" pitchFamily="18" charset="0"/>
                <a:cs typeface="Times New Roman" panose="02020603050405020304" pitchFamily="18" charset="0"/>
              </a:rPr>
              <a:t> 06/07/2021)</a:t>
            </a:r>
          </a:p>
          <a:p>
            <a:pPr marL="0" indent="0">
              <a:buNone/>
            </a:pPr>
            <a:r>
              <a:rPr lang="pt-BR" sz="2800" b="1" i="1" dirty="0">
                <a:latin typeface="Times New Roman" panose="02020603050405020304" pitchFamily="18" charset="0"/>
                <a:cs typeface="Times New Roman" panose="02020603050405020304" pitchFamily="18" charset="0"/>
              </a:rPr>
              <a:t>	</a:t>
            </a:r>
            <a:r>
              <a:rPr lang="pt-BR" sz="2800" b="1" i="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Atendimento ótimo dos enfermeiros e técnico Adriano” </a:t>
            </a:r>
            <a:r>
              <a:rPr lang="pt-BR" sz="2800" i="1" dirty="0" smtClean="0">
                <a:latin typeface="Times New Roman" panose="02020603050405020304" pitchFamily="18" charset="0"/>
                <a:cs typeface="Times New Roman" panose="02020603050405020304" pitchFamily="18" charset="0"/>
              </a:rPr>
              <a:t>(Anônimo 18/07/2021)</a:t>
            </a:r>
          </a:p>
          <a:p>
            <a:pPr marL="0" indent="0">
              <a:buNone/>
            </a:pPr>
            <a:r>
              <a:rPr lang="pt-BR" sz="2800" b="1" i="1" dirty="0">
                <a:latin typeface="Times New Roman" panose="02020603050405020304" pitchFamily="18" charset="0"/>
                <a:cs typeface="Times New Roman" panose="02020603050405020304" pitchFamily="18" charset="0"/>
              </a:rPr>
              <a:t>	</a:t>
            </a:r>
            <a:r>
              <a:rPr lang="pt-BR" sz="2800" b="1" i="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Obrigada enfermeira Valeria pelo seu atendimento” </a:t>
            </a:r>
            <a:r>
              <a:rPr lang="pt-BR" sz="2800" i="1" dirty="0" smtClean="0">
                <a:latin typeface="Times New Roman" panose="02020603050405020304" pitchFamily="18" charset="0"/>
                <a:cs typeface="Times New Roman" panose="02020603050405020304" pitchFamily="18" charset="0"/>
              </a:rPr>
              <a:t>(Silvia 11/07/2021)</a:t>
            </a:r>
            <a:endParaRPr lang="pt-BR" sz="2800" b="1" i="1" dirty="0">
              <a:latin typeface="Times New Roman" panose="02020603050405020304" pitchFamily="18" charset="0"/>
              <a:cs typeface="Times New Roman" panose="02020603050405020304" pitchFamily="18" charset="0"/>
            </a:endParaRPr>
          </a:p>
          <a:p>
            <a:pPr marL="0" indent="0">
              <a:buNone/>
            </a:pPr>
            <a:r>
              <a:rPr lang="pt-BR" sz="2800" b="1" i="1" dirty="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“Jessica </a:t>
            </a:r>
            <a:r>
              <a:rPr lang="pt-BR" sz="2800" dirty="0">
                <a:latin typeface="Times New Roman" panose="02020603050405020304" pitchFamily="18" charset="0"/>
                <a:cs typeface="Times New Roman" panose="02020603050405020304" pitchFamily="18" charset="0"/>
              </a:rPr>
              <a:t>sempre limpa o setor bem limpo, nunca deixa nada no setor. Parabéns continue assim” </a:t>
            </a:r>
            <a:r>
              <a:rPr lang="pt-BR" sz="2800" i="1" dirty="0">
                <a:latin typeface="Times New Roman" panose="02020603050405020304" pitchFamily="18" charset="0"/>
                <a:cs typeface="Times New Roman" panose="02020603050405020304" pitchFamily="18" charset="0"/>
              </a:rPr>
              <a:t>(Anônimo 21/07/2021)</a:t>
            </a:r>
          </a:p>
        </p:txBody>
      </p:sp>
    </p:spTree>
    <p:extLst>
      <p:ext uri="{BB962C8B-B14F-4D97-AF65-F5344CB8AC3E}">
        <p14:creationId xmlns:p14="http://schemas.microsoft.com/office/powerpoint/2010/main" val="277531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1105469"/>
          </a:xfrm>
        </p:spPr>
        <p:txBody>
          <a:bodyPr/>
          <a:lstStyle/>
          <a:p>
            <a:r>
              <a:rPr lang="pt-BR" b="1" dirty="0"/>
              <a:t>ELOGIOS</a:t>
            </a:r>
            <a:endParaRPr lang="pt-BR" dirty="0"/>
          </a:p>
        </p:txBody>
      </p:sp>
      <p:sp>
        <p:nvSpPr>
          <p:cNvPr id="3" name="Espaço Reservado para Conteúdo 2"/>
          <p:cNvSpPr>
            <a:spLocks noGrp="1"/>
          </p:cNvSpPr>
          <p:nvPr>
            <p:ph idx="1"/>
          </p:nvPr>
        </p:nvSpPr>
        <p:spPr>
          <a:xfrm>
            <a:off x="736980" y="900752"/>
            <a:ext cx="10766044" cy="5786651"/>
          </a:xfrm>
        </p:spPr>
        <p:txBody>
          <a:bodyPr>
            <a:normAutofit/>
          </a:bodyPr>
          <a:lstStyle/>
          <a:p>
            <a:pPr marL="1371600" lvl="3" indent="0">
              <a:buNone/>
            </a:pPr>
            <a:r>
              <a:rPr lang="pt-BR" sz="2800" dirty="0">
                <a:latin typeface="Times New Roman" panose="02020603050405020304" pitchFamily="18" charset="0"/>
                <a:cs typeface="Times New Roman" panose="02020603050405020304" pitchFamily="18" charset="0"/>
              </a:rPr>
              <a:t>	</a:t>
            </a:r>
            <a:r>
              <a:rPr lang="pt-BR" sz="2800" b="1" i="1"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Fui atendida perfeitamente Dr. Valério uma figura, nota 10, a técnica cabelo vermelho Paulinha excelente, educada, sorridente, paciente nota 1000” </a:t>
            </a:r>
            <a:r>
              <a:rPr lang="pt-BR" sz="2800" i="1" dirty="0">
                <a:latin typeface="Times New Roman" panose="02020603050405020304" pitchFamily="18" charset="0"/>
                <a:cs typeface="Times New Roman" panose="02020603050405020304" pitchFamily="18" charset="0"/>
              </a:rPr>
              <a:t>(Paulo)</a:t>
            </a:r>
          </a:p>
          <a:p>
            <a:pPr marL="1371600" lvl="3" indent="0">
              <a:buNone/>
            </a:pPr>
            <a:endParaRPr lang="pt-BR" sz="2800" dirty="0">
              <a:latin typeface="Times New Roman" panose="02020603050405020304" pitchFamily="18" charset="0"/>
              <a:cs typeface="Times New Roman" panose="02020603050405020304" pitchFamily="18" charset="0"/>
            </a:endParaRPr>
          </a:p>
          <a:p>
            <a:pPr marL="1371600" lvl="3" indent="0">
              <a:buNone/>
            </a:pPr>
            <a:r>
              <a:rPr lang="pt-BR" sz="2800" dirty="0" smtClean="0">
                <a:latin typeface="Times New Roman" panose="02020603050405020304" pitchFamily="18" charset="0"/>
                <a:cs typeface="Times New Roman" panose="02020603050405020304" pitchFamily="18" charset="0"/>
              </a:rPr>
              <a:t>	“Quero agradecer ao belíssimo atendimento das meninas do plantão pela prestacividade e agilidade, cheguei em trabalho de parto com muita dor e elas foram maravilhosas em plena madrugada. Obrigada meninas  Valeria e Rose. Gratidão </a:t>
            </a:r>
            <a:r>
              <a:rPr lang="pt-BR" sz="2800" i="1" dirty="0" smtClean="0">
                <a:latin typeface="Times New Roman" panose="02020603050405020304" pitchFamily="18" charset="0"/>
                <a:cs typeface="Times New Roman" panose="02020603050405020304" pitchFamily="18" charset="0"/>
              </a:rPr>
              <a:t>(Naira 11/07/2021)</a:t>
            </a:r>
          </a:p>
          <a:p>
            <a:pPr lvl="2"/>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80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13899"/>
            <a:ext cx="10018713" cy="1323832"/>
          </a:xfrm>
        </p:spPr>
        <p:txBody>
          <a:bodyPr>
            <a:normAutofit/>
          </a:bodyPr>
          <a:lstStyle/>
          <a:p>
            <a:r>
              <a:rPr lang="pt-BR" b="1" dirty="0"/>
              <a:t>ATENDIMENTO GERAL</a:t>
            </a:r>
            <a:br>
              <a:rPr lang="pt-BR" b="1" dirty="0"/>
            </a:br>
            <a:r>
              <a:rPr lang="pt-BR" sz="2800" b="1" dirty="0"/>
              <a:t>RECEPÇÃO E SERVIÇO DE SEGURANÇA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086999334"/>
              </p:ext>
            </p:extLst>
          </p:nvPr>
        </p:nvGraphicFramePr>
        <p:xfrm>
          <a:off x="2210937" y="1514901"/>
          <a:ext cx="8802807" cy="3289111"/>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210937" y="4885900"/>
            <a:ext cx="4032448"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11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   </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01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04</a:t>
            </a:r>
            <a:endParaRPr lang="pt-BR" b="1"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2904406342"/>
              </p:ext>
            </p:extLst>
          </p:nvPr>
        </p:nvGraphicFramePr>
        <p:xfrm>
          <a:off x="6243385" y="4926843"/>
          <a:ext cx="4770359" cy="1321558"/>
        </p:xfrm>
        <a:graphic>
          <a:graphicData uri="http://schemas.openxmlformats.org/drawingml/2006/table">
            <a:tbl>
              <a:tblPr firstRow="1" bandRow="1">
                <a:tableStyleId>{21E4AEA4-8DFA-4A89-87EB-49C32662AFE0}</a:tableStyleId>
              </a:tblPr>
              <a:tblGrid>
                <a:gridCol w="1254246">
                  <a:extLst>
                    <a:ext uri="{9D8B030D-6E8A-4147-A177-3AD203B41FA5}">
                      <a16:colId xmlns:a16="http://schemas.microsoft.com/office/drawing/2014/main" val="20000"/>
                    </a:ext>
                  </a:extLst>
                </a:gridCol>
                <a:gridCol w="773545">
                  <a:extLst>
                    <a:ext uri="{9D8B030D-6E8A-4147-A177-3AD203B41FA5}">
                      <a16:colId xmlns:a16="http://schemas.microsoft.com/office/drawing/2014/main" val="20001"/>
                    </a:ext>
                  </a:extLst>
                </a:gridCol>
                <a:gridCol w="773545">
                  <a:extLst>
                    <a:ext uri="{9D8B030D-6E8A-4147-A177-3AD203B41FA5}">
                      <a16:colId xmlns:a16="http://schemas.microsoft.com/office/drawing/2014/main" val="20002"/>
                    </a:ext>
                  </a:extLst>
                </a:gridCol>
                <a:gridCol w="1125156">
                  <a:extLst>
                    <a:ext uri="{9D8B030D-6E8A-4147-A177-3AD203B41FA5}">
                      <a16:colId xmlns:a16="http://schemas.microsoft.com/office/drawing/2014/main" val="20003"/>
                    </a:ext>
                  </a:extLst>
                </a:gridCol>
                <a:gridCol w="843867">
                  <a:extLst>
                    <a:ext uri="{9D8B030D-6E8A-4147-A177-3AD203B41FA5}">
                      <a16:colId xmlns:a16="http://schemas.microsoft.com/office/drawing/2014/main" val="20004"/>
                    </a:ext>
                  </a:extLst>
                </a:gridCol>
              </a:tblGrid>
              <a:tr h="43217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32179">
                <a:tc>
                  <a:txBody>
                    <a:bodyPr/>
                    <a:lstStyle/>
                    <a:p>
                      <a:r>
                        <a:rPr lang="pt-BR" sz="1200" dirty="0"/>
                        <a:t>RECEPÇÃO</a:t>
                      </a:r>
                    </a:p>
                  </a:txBody>
                  <a:tcPr/>
                </a:tc>
                <a:tc>
                  <a:txBody>
                    <a:bodyPr/>
                    <a:lstStyle/>
                    <a:p>
                      <a:pPr algn="ctr"/>
                      <a:r>
                        <a:rPr lang="pt-BR" sz="1200" dirty="0" smtClean="0"/>
                        <a:t>06</a:t>
                      </a:r>
                    </a:p>
                    <a:p>
                      <a:pPr algn="ct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432179">
                <a:tc>
                  <a:txBody>
                    <a:bodyPr/>
                    <a:lstStyle/>
                    <a:p>
                      <a:r>
                        <a:rPr lang="pt-BR" sz="1200" dirty="0"/>
                        <a:t>SEGURANÇA</a:t>
                      </a:r>
                    </a:p>
                  </a:txBody>
                  <a:tcPr/>
                </a:tc>
                <a:tc>
                  <a:txBody>
                    <a:bodyPr/>
                    <a:lstStyle/>
                    <a:p>
                      <a:pPr algn="ctr"/>
                      <a:r>
                        <a:rPr lang="pt-BR" sz="1200" dirty="0" smtClean="0"/>
                        <a:t>05</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732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ersonalizada 3">
      <a:dk1>
        <a:sysClr val="windowText" lastClr="000000"/>
      </a:dk1>
      <a:lt1>
        <a:sysClr val="window" lastClr="FFFFFF"/>
      </a:lt1>
      <a:dk2>
        <a:srgbClr val="212121"/>
      </a:dk2>
      <a:lt2>
        <a:srgbClr val="CDD0D1"/>
      </a:lt2>
      <a:accent1>
        <a:srgbClr val="33A583"/>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9222</TotalTime>
  <Words>676</Words>
  <Application>Microsoft Office PowerPoint</Application>
  <PresentationFormat>Widescreen</PresentationFormat>
  <Paragraphs>322</Paragraphs>
  <Slides>31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31</vt:i4>
      </vt:variant>
    </vt:vector>
  </HeadingPairs>
  <TitlesOfParts>
    <vt:vector size="36" baseType="lpstr">
      <vt:lpstr>Andalus</vt:lpstr>
      <vt:lpstr>Arial</vt:lpstr>
      <vt:lpstr>Corbel</vt:lpstr>
      <vt:lpstr>Times New Roman</vt:lpstr>
      <vt:lpstr>Paralaxe</vt:lpstr>
      <vt:lpstr>RELATORIO DA OUVIDORIA MÊS DE JULHO FUNSAU-NA 2021</vt:lpstr>
      <vt:lpstr>Apresentação do PowerPoint</vt:lpstr>
      <vt:lpstr>Ouvidoria </vt:lpstr>
      <vt:lpstr> </vt:lpstr>
      <vt:lpstr>GRÁFICO REPRESENTATIVO USUÁRIOS E FUNCIONÁRIOS QUE SE MANIFESTARAM NAS URNAS - MÊS DE JULHO</vt:lpstr>
      <vt:lpstr>Apresentação do PowerPoint</vt:lpstr>
      <vt:lpstr>ELOGIOS</vt:lpstr>
      <vt:lpstr>ELOGIOS</vt:lpstr>
      <vt:lpstr>ATENDIMENTO GERAL RECEPÇÃO E SERVIÇO DE SEGURANÇA </vt:lpstr>
      <vt:lpstr>AVALIAÇÃO DO ATENDIMENTO CLASSIFICAÇÃO DE RISCO, EQUIPE MÉDICA E EQUIPE DE ENFERMAGEM </vt:lpstr>
      <vt:lpstr>RECLAMAÇÕES</vt:lpstr>
      <vt:lpstr>RECLAMAÇÕES</vt:lpstr>
      <vt:lpstr>AVALIAÇÃO DE ATENDIMENTO DE SERVIÇOS COMPLEMENTARES  RAIO X, ORTOPEDIA , ULTRASSON E LABORATORIO.</vt:lpstr>
      <vt:lpstr> AVALIAÇÃO DE QUALIDADE DAS INSTALAÇÕES  ORGANIZAÇÃO, HIGIENIZAÇÃO X LIMPEZA E ACOMODAÇÃO OFERECIDA </vt:lpstr>
      <vt:lpstr>TEMPO DE ESPERA NO PRONTO SOCORRO </vt:lpstr>
      <vt:lpstr>Apresentação do PowerPoint</vt:lpstr>
      <vt:lpstr>ELOGIOS</vt:lpstr>
      <vt:lpstr>ELOGIOS</vt:lpstr>
      <vt:lpstr>ELOGIOS</vt:lpstr>
      <vt:lpstr>ELOGIOS</vt:lpstr>
      <vt:lpstr>ELOGIOS</vt:lpstr>
      <vt:lpstr>INTERNAÇÃO QUALIDADE DAS INSTALAÇÕES E DO ATENDIMENTO GERAL   RECEPÇÃO, ALIMENTAÇÃO, ATENDIMENTO DA COPEIRA, INSTALAÇÕES, LIMPEZA E HORARIO DE VISITA. </vt:lpstr>
      <vt:lpstr>RECLAMAÇÕES</vt:lpstr>
      <vt:lpstr>AVALIAÇÃO DE QUALIDADE NO ATENDIMENTO DA EQUIPE DE ATENÇÃO À SAÚDE  EQUIPE DE ENFERMAGEM,EQUIPE MÉDICA, FISIOTERAPIA, ASSISTENTE SOCIAL E NUTRICIONISTA </vt:lpstr>
      <vt:lpstr>MANIFESTAÇÕES POR CLINICA</vt:lpstr>
      <vt:lpstr>Apresentação do PowerPoint</vt:lpstr>
      <vt:lpstr>ELOGIOS</vt:lpstr>
      <vt:lpstr>RECLAMAÇÕES </vt:lpstr>
      <vt:lpstr>RECLAMAÇÕES </vt:lpstr>
      <vt:lpstr>PERFIL DOS MANISFESTANTES </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Windows</dc:creator>
  <cp:lastModifiedBy>Windows</cp:lastModifiedBy>
  <cp:revision>480</cp:revision>
  <dcterms:created xsi:type="dcterms:W3CDTF">2020-06-26T11:09:26Z</dcterms:created>
  <dcterms:modified xsi:type="dcterms:W3CDTF">2021-08-09T19:29:33Z</dcterms:modified>
</cp:coreProperties>
</file>