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304" r:id="rId12"/>
    <p:sldId id="280" r:id="rId13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558447895051503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19567025114748E-2"/>
                      <c:h val="4.968474172600366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0.156942171146398</c:v>
                </c:pt>
                <c:pt idx="1">
                  <c:v>0.47569625569124607</c:v>
                </c:pt>
                <c:pt idx="2">
                  <c:v>0.195427175398351</c:v>
                </c:pt>
                <c:pt idx="3">
                  <c:v>2.6181631153846068E-2</c:v>
                </c:pt>
                <c:pt idx="4">
                  <c:v>0.14575276661015885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48070136"/>
        <c:axId val="24806700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522500</c:v>
                </c:pt>
                <c:pt idx="3">
                  <c:v>70000</c:v>
                </c:pt>
                <c:pt idx="4">
                  <c:v>389689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8072880"/>
        <c:axId val="248071704"/>
      </c:barChart>
      <c:catAx>
        <c:axId val="24807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48067000"/>
        <c:crosses val="autoZero"/>
        <c:auto val="1"/>
        <c:lblAlgn val="ctr"/>
        <c:lblOffset val="100"/>
        <c:noMultiLvlLbl val="0"/>
      </c:catAx>
      <c:valAx>
        <c:axId val="2480670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70136"/>
        <c:crosses val="autoZero"/>
        <c:crossBetween val="between"/>
        <c:majorUnit val="10000"/>
      </c:valAx>
      <c:valAx>
        <c:axId val="24807170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72880"/>
        <c:crosses val="max"/>
        <c:crossBetween val="between"/>
      </c:valAx>
      <c:catAx>
        <c:axId val="24807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8071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0.36236554573421415</c:v>
                </c:pt>
                <c:pt idx="1">
                  <c:v>0.263513803757086</c:v>
                </c:pt>
                <c:pt idx="2">
                  <c:v>0.37412065050869986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8463224"/>
        <c:axId val="178462832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1126675.8400000001</c:v>
                </c:pt>
                <c:pt idx="1">
                  <c:v>819323.58</c:v>
                </c:pt>
                <c:pt idx="2">
                  <c:v>1163225.1000000001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8461264"/>
        <c:axId val="178463616"/>
      </c:barChart>
      <c:catAx>
        <c:axId val="17846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178462832"/>
        <c:crosses val="autoZero"/>
        <c:auto val="1"/>
        <c:lblAlgn val="ctr"/>
        <c:lblOffset val="100"/>
        <c:noMultiLvlLbl val="0"/>
      </c:catAx>
      <c:valAx>
        <c:axId val="1784628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463224"/>
        <c:crosses val="autoZero"/>
        <c:crossBetween val="between"/>
        <c:majorUnit val="10000"/>
      </c:valAx>
      <c:valAx>
        <c:axId val="178463616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461264"/>
        <c:crosses val="max"/>
        <c:crossBetween val="between"/>
      </c:valAx>
      <c:catAx>
        <c:axId val="17846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46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2673630.21</c:v>
                </c:pt>
                <c:pt idx="1">
                  <c:v>3109224.52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116.29224222447728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460480"/>
        <c:axId val="178460872"/>
      </c:barChart>
      <c:catAx>
        <c:axId val="1784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460872"/>
        <c:crosses val="autoZero"/>
        <c:auto val="1"/>
        <c:lblAlgn val="ctr"/>
        <c:lblOffset val="100"/>
        <c:noMultiLvlLbl val="0"/>
      </c:catAx>
      <c:valAx>
        <c:axId val="178460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46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20/08/2021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20/08/2021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=""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=""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=""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=""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=""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=""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=""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=""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=""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=""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=""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=""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=""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=""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=""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=""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=""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=""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=""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=""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=""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=""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=""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=""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=""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=""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=""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=""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=""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=""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=""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=""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=""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=""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=""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=""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=""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=""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=""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=""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=""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=""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=""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=""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=""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=""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=""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=""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=""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=""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=""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=""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=""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=""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=""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=""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=""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=""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=""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=""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=""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=""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=""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=""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=""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=""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=""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=""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=""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=""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=""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=""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=""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=""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=""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=""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=""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=""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=""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=""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=""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=""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=""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=""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=""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=""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=""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=""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=""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=""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=""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=""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JULHO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=""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1176655139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74.697,95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71.166,25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39.734,65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9.515,77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17.390,77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16.269,47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– Servidores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628.754,31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3.202.036,93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89.108,86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</a:t>
                      </a:r>
                      <a:r>
                        <a:rPr lang="pt-BR" sz="900" dirty="0" smtClean="0">
                          <a:latin typeface="+mj-lt"/>
                        </a:rPr>
                        <a:t>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665.948,72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799.622,80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687.796,51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6.359.609,21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3166994461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700.605,49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279.466,26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2.171.512,96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60930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</a:t>
                      </a:r>
                      <a:r>
                        <a:rPr lang="pt-BR" sz="1400" baseline="0" dirty="0" smtClean="0">
                          <a:latin typeface="+mj-lt"/>
                        </a:rPr>
                        <a:t>Julho </a:t>
                      </a:r>
                      <a:r>
                        <a:rPr lang="pt-BR" sz="1400" baseline="0" dirty="0" smtClean="0">
                          <a:latin typeface="+mj-lt"/>
                        </a:rPr>
                        <a:t>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</a:t>
                      </a:r>
                      <a:r>
                        <a:rPr lang="pt-BR" sz="1400" baseline="0" dirty="0" smtClean="0">
                          <a:latin typeface="+mj-lt"/>
                        </a:rPr>
                        <a:t>4.188.096,25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11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08857"/>
            <a:ext cx="12192000" cy="1393372"/>
          </a:xfrm>
        </p:spPr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  <a:t>PRESTAÇÃO DE CONTAS CONVÊNIO PMNA 003/2020</a:t>
            </a:r>
            <a:br>
              <a:rPr lang="pt-BR" sz="20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>08 LEITOS UTI COVID</a:t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1400" u="sng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1400" u="sng" dirty="0" smtClean="0">
                <a:solidFill>
                  <a:srgbClr val="32A1A6"/>
                </a:solidFill>
              </a:rPr>
              <a:t>JULHO </a:t>
            </a:r>
            <a:r>
              <a:rPr lang="pt-BR" sz="1400" u="sng" dirty="0" smtClean="0">
                <a:solidFill>
                  <a:srgbClr val="32A1A6"/>
                </a:solidFill>
              </a:rPr>
              <a:t>2021</a:t>
            </a:r>
            <a:endParaRPr lang="pt-BR" sz="1400" u="sng" dirty="0">
              <a:solidFill>
                <a:srgbClr val="32A1A6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92941"/>
              </p:ext>
            </p:extLst>
          </p:nvPr>
        </p:nvGraphicFramePr>
        <p:xfrm>
          <a:off x="696684" y="1436913"/>
          <a:ext cx="10620000" cy="464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544"/>
                <a:gridCol w="1839686"/>
                <a:gridCol w="1883229"/>
                <a:gridCol w="1900541"/>
              </a:tblGrid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Descrição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Receitas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Despesas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(R$)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Saldo Inicial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724,39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Repasse Convênio  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384.000,00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(+) Rendimentos</a:t>
                      </a:r>
                      <a:r>
                        <a:rPr lang="pt-BR" sz="1400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+ Devoluções / Mês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45,61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TOTAL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RECEITAS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384.770,00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Insumos Uso Geral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156.573,53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Recursos Humanos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75.967,63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Serviços Terceiros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87.000,00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Locações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27.908,22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 Coleta Lixo Hospitalar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29.430,08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(-)</a:t>
                      </a:r>
                      <a:r>
                        <a:rPr lang="pt-BR" sz="1400" baseline="0" dirty="0" smtClean="0">
                          <a:latin typeface="+mj-lt"/>
                        </a:rPr>
                        <a:t> Tarifas Bancárias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32A1A6"/>
                          </a:solidFill>
                          <a:latin typeface="+mj-lt"/>
                        </a:rPr>
                        <a:t>192,40</a:t>
                      </a:r>
                      <a:endParaRPr lang="pt-BR" sz="1400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</a:t>
                      </a:r>
                      <a:r>
                        <a:rPr lang="pt-BR" sz="1400" b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TOTAL DESPESAS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377.071,86</a:t>
                      </a:r>
                      <a:endParaRPr lang="pt-BR" sz="1400" b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57429">
                <a:tc gridSpan="3">
                  <a:txBody>
                    <a:bodyPr/>
                    <a:lstStyle/>
                    <a:p>
                      <a:pPr algn="l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(=) SALDO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 FINAL EM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JULHO </a:t>
                      </a:r>
                      <a:r>
                        <a:rPr lang="pt-BR" sz="1400" b="1" i="1" baseline="0" dirty="0" smtClean="0">
                          <a:solidFill>
                            <a:srgbClr val="32A1A6"/>
                          </a:solidFill>
                          <a:latin typeface="+mj-lt"/>
                        </a:rPr>
                        <a:t>2021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i="1" dirty="0" smtClean="0">
                          <a:solidFill>
                            <a:srgbClr val="32A1A6"/>
                          </a:solidFill>
                          <a:latin typeface="+mj-lt"/>
                        </a:rPr>
                        <a:t>7.698,14</a:t>
                      </a:r>
                      <a:endParaRPr lang="pt-BR" sz="1400" b="1" i="1" dirty="0">
                        <a:solidFill>
                          <a:srgbClr val="32A1A6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="" xmlns:a16="http://schemas.microsoft.com/office/drawing/2014/main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</a:t>
            </a:r>
            <a:r>
              <a:rPr lang="pt-BR" sz="2400" dirty="0" smtClean="0"/>
              <a:t>JULHO </a:t>
            </a:r>
            <a:r>
              <a:rPr lang="pt-BR" sz="2400" dirty="0" smtClean="0"/>
              <a:t>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="" xmlns:a16="http://schemas.microsoft.com/office/drawing/2014/main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="" xmlns:a16="http://schemas.microsoft.com/office/drawing/2014/main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="" xmlns:a16="http://schemas.microsoft.com/office/drawing/2014/main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="" xmlns:a16="http://schemas.microsoft.com/office/drawing/2014/main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="" xmlns:a16="http://schemas.microsoft.com/office/drawing/2014/main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="" xmlns:a16="http://schemas.microsoft.com/office/drawing/2014/main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51341" y="5887805"/>
            <a:ext cx="731520" cy="677118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98831" y="5873261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6</a:t>
            </a:r>
          </a:p>
        </p:txBody>
      </p:sp>
      <p:sp>
        <p:nvSpPr>
          <p:cNvPr id="41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310555" y="6248400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 UTI-COVID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="" xmlns:a16="http://schemas.microsoft.com/office/drawing/2014/main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5496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522.500,00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2.273.941,21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71943"/>
              </p:ext>
            </p:extLst>
          </p:nvPr>
        </p:nvGraphicFramePr>
        <p:xfrm>
          <a:off x="5950857" y="5812972"/>
          <a:ext cx="514168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73047"/>
              </p:ext>
            </p:extLst>
          </p:nvPr>
        </p:nvGraphicFramePr>
        <p:xfrm>
          <a:off x="1167838" y="18325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522.500,00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2.283.941,21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83574"/>
              </p:ext>
            </p:extLst>
          </p:nvPr>
        </p:nvGraphicFramePr>
        <p:xfrm>
          <a:off x="1164770" y="438815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3.189,00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</a:t>
                      </a:r>
                      <a:r>
                        <a:rPr lang="pt-BR" sz="1600" baseline="0" dirty="0" smtClean="0">
                          <a:latin typeface="+mj-lt"/>
                        </a:rPr>
                        <a:t> </a:t>
                      </a:r>
                      <a:r>
                        <a:rPr lang="pt-BR" sz="1600" dirty="0" smtClean="0">
                          <a:latin typeface="+mj-lt"/>
                        </a:rPr>
                        <a:t>CONVÊNIO PMNA UTI-COVID 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384.000,00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MULTAS FORNECEDORES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389.689,00</a:t>
                      </a:r>
                      <a:endParaRPr lang="pt-BR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</a:t>
            </a:r>
            <a:r>
              <a:rPr lang="pt-BR" sz="3200" dirty="0" smtClean="0"/>
              <a:t>2.673.630,21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000393697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78339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772.508,55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354.167,29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1.126.675,84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31516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774.569,18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44.754,40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819.323,58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505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502.201,91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322.155,59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338.867,60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1.163.225,10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</a:t>
            </a:r>
            <a:r>
              <a:rPr lang="pt-BR" sz="3200" dirty="0" smtClean="0"/>
              <a:t>3.109.224,52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999752340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JULHO/2021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="" xmlns:a16="http://schemas.microsoft.com/office/drawing/2014/main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177.944,66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="" xmlns:a16="http://schemas.microsoft.com/office/drawing/2014/main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Ctas Convênios..........R$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958.255,14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="" xmlns:a16="http://schemas.microsoft.com/office/drawing/2014/main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Ctas Convênios...................R$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 smtClean="0">
                <a:solidFill>
                  <a:srgbClr val="00B0F0"/>
                </a:solidFill>
              </a:rPr>
              <a:t>491.411,00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="" xmlns:a16="http://schemas.microsoft.com/office/drawing/2014/main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="" xmlns:a16="http://schemas.microsoft.com/office/drawing/2014/main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</a:t>
            </a:r>
            <a:r>
              <a:rPr lang="pt-BR" sz="1800" dirty="0" smtClean="0"/>
              <a:t>2.673.630,21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="" xmlns:a16="http://schemas.microsoft.com/office/drawing/2014/main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3.109.224,52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="" xmlns:a16="http://schemas.microsoft.com/office/drawing/2014/main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="" xmlns:a16="http://schemas.microsoft.com/office/drawing/2014/main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</a:t>
            </a:r>
            <a:r>
              <a:rPr lang="pt-BR" sz="1800" dirty="0" smtClean="0">
                <a:solidFill>
                  <a:srgbClr val="00B0F0"/>
                </a:solidFill>
              </a:rPr>
              <a:t>209.194,49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="" xmlns:a16="http://schemas.microsoft.com/office/drawing/2014/main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3867570694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526</Words>
  <Application>Microsoft Office PowerPoint</Application>
  <PresentationFormat>Widescreen</PresentationFormat>
  <Paragraphs>204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JULHO 2021</vt:lpstr>
      <vt:lpstr>VALOR  CONTRATUALIZAÇÃO  Contrato n. 278/2019 </vt:lpstr>
      <vt:lpstr>RECEITAS REALIZADAS</vt:lpstr>
      <vt:lpstr>RECEITAS / MÊS R$ 2.673.630,21</vt:lpstr>
      <vt:lpstr>PAGAMENTOS REALIZADOS</vt:lpstr>
      <vt:lpstr>PAGAMENTOS / MÊS R$ 3.109.224,52</vt:lpstr>
      <vt:lpstr>APURAÇÃO RESULTADO PRIMÁRIO  JULHO/2021 </vt:lpstr>
      <vt:lpstr>Fechamento Mensal:  (Contas A Receber e Contas A Pagar)</vt:lpstr>
      <vt:lpstr> PRESTAÇÃO DE CONTAS CONVÊNIO PMNA 003/2020 08 LEITOS UTI COVID  JULHO 2021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2021-08-20T18:54:15Z</dcterms:modified>
</cp:coreProperties>
</file>