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15"/>
  </p:notesMasterIdLst>
  <p:sldIdLst>
    <p:sldId id="257" r:id="rId2"/>
    <p:sldId id="258" r:id="rId3"/>
    <p:sldId id="381" r:id="rId4"/>
    <p:sldId id="391" r:id="rId5"/>
    <p:sldId id="389" r:id="rId6"/>
    <p:sldId id="386" r:id="rId7"/>
    <p:sldId id="385" r:id="rId8"/>
    <p:sldId id="383" r:id="rId9"/>
    <p:sldId id="387" r:id="rId10"/>
    <p:sldId id="272" r:id="rId11"/>
    <p:sldId id="378" r:id="rId12"/>
    <p:sldId id="366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E1C7EEA-1DED-4398-BDA3-87FE2C42A9D3}">
          <p14:sldIdLst>
            <p14:sldId id="257"/>
            <p14:sldId id="258"/>
            <p14:sldId id="381"/>
            <p14:sldId id="391"/>
            <p14:sldId id="389"/>
            <p14:sldId id="386"/>
            <p14:sldId id="385"/>
            <p14:sldId id="383"/>
            <p14:sldId id="387"/>
          </p14:sldIdLst>
        </p14:section>
        <p14:section name="Seção sem Título" id="{2C6019F0-A84A-4F09-A773-B2B0867DCFD0}">
          <p14:sldIdLst/>
        </p14:section>
        <p14:section name="Seção sem Título" id="{C801FB15-405B-49A7-986C-5EAAE2A77674}">
          <p14:sldIdLst>
            <p14:sldId id="272"/>
          </p14:sldIdLst>
        </p14:section>
        <p14:section name="Seção sem Título" id="{FADD8065-5E5F-45F3-A9EF-CD514696D975}">
          <p14:sldIdLst/>
        </p14:section>
        <p14:section name="Seção sem Título" id="{60A36D47-AE0F-4A4A-B834-60A916478CC6}">
          <p14:sldIdLst>
            <p14:sldId id="378"/>
            <p14:sldId id="366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79" autoAdjust="0"/>
  </p:normalViewPr>
  <p:slideViewPr>
    <p:cSldViewPr>
      <p:cViewPr varScale="1">
        <p:scale>
          <a:sx n="93" d="100"/>
          <a:sy n="93" d="100"/>
        </p:scale>
        <p:origin x="5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4BC8-0127-4E45-B274-2ABB79C31401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2BBD0-03A1-46C8-8A40-0755C73300F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79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2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99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244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6813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4732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9698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753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01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54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57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21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03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298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39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92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36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3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740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81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915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6480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5523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889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5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6A4E-08D1-4375-9A1F-212D2118D15B}" type="datetimeFigureOut">
              <a:rPr lang="pt-BR" smtClean="0"/>
              <a:t>11/09/2021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104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648" y="1754815"/>
            <a:ext cx="6334681" cy="2376263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RELATÓRIO DA COMISSÃO DE </a:t>
            </a:r>
            <a:r>
              <a:rPr lang="pt-BR" sz="2800" b="1" dirty="0" smtClean="0"/>
              <a:t>POLÍTICA NACIONAL </a:t>
            </a:r>
            <a:r>
              <a:rPr lang="pt-BR" sz="2800" b="1" dirty="0"/>
              <a:t>DE </a:t>
            </a:r>
            <a:r>
              <a:rPr lang="pt-BR" sz="2800" b="1" dirty="0" smtClean="0"/>
              <a:t>HUMANIZAÇÃO-CPNH 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1640" y="4329100"/>
            <a:ext cx="7200800" cy="7920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HOSPITAL REGIONAL DE NOVA ANDRADINA</a:t>
            </a:r>
          </a:p>
          <a:p>
            <a:pPr algn="ctr"/>
            <a:r>
              <a:rPr lang="pt-BR" dirty="0" smtClean="0">
                <a:latin typeface="Arial Black" panose="020B0A04020102020204" pitchFamily="34" charset="0"/>
              </a:rPr>
              <a:t>agosto</a:t>
            </a:r>
            <a:r>
              <a:rPr lang="pt-BR" dirty="0" smtClean="0">
                <a:latin typeface="Arial Black" panose="020B0A04020102020204" pitchFamily="34" charset="0"/>
              </a:rPr>
              <a:t>/2021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7" name="Imagem 6" descr="Logo FUNSA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2232248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33" y="116634"/>
            <a:ext cx="187147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115616" y="150230"/>
            <a:ext cx="6377855" cy="147857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INTRODUÇÃO 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55576" y="1916832"/>
            <a:ext cx="7776864" cy="377801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/>
              <a:t>  		A Política Nacional de Humanização (PNH) – </a:t>
            </a:r>
            <a:r>
              <a:rPr lang="pt-BR" dirty="0" err="1"/>
              <a:t>HumanizaSUS</a:t>
            </a:r>
            <a:r>
              <a:rPr lang="pt-BR" dirty="0"/>
              <a:t> existe desde 2003 para efetivar os princípios do SUS no cotidiano das práticas de atenção e gestão, qualificando a saúde pública no Brasil e incentivando trocas solidárias entre gestores, trabalhadores e usuários. A PNH deve estar presente e inserida em todas as políticas e programas do SUS. </a:t>
            </a: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	A seguir, os trabalhos realizados no mês de </a:t>
            </a:r>
            <a:r>
              <a:rPr lang="pt-BR" dirty="0" smtClean="0"/>
              <a:t>agosto </a:t>
            </a:r>
            <a:r>
              <a:rPr lang="pt-BR" dirty="0" smtClean="0"/>
              <a:t>de </a:t>
            </a:r>
            <a:r>
              <a:rPr lang="pt-BR" dirty="0" smtClean="0"/>
              <a:t>2021:</a:t>
            </a:r>
            <a:r>
              <a:rPr lang="pt-BR" dirty="0"/>
              <a:t> 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181"/>
            <a:ext cx="1575619" cy="15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-218741"/>
            <a:ext cx="7145945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Mês dos pais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403648" y="1411897"/>
            <a:ext cx="5760640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O Hospital Regional presenteia os pais através da Humanização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3645024"/>
            <a:ext cx="2401478" cy="240884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54752"/>
            <a:ext cx="2290342" cy="22903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69" y="2780928"/>
            <a:ext cx="172819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-218741"/>
            <a:ext cx="7145945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Mês dos pais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082169" y="1194126"/>
            <a:ext cx="7145945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A Humanização promove um ambiente decorativo para homenagear colaboradores e usuários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321" y="3481997"/>
            <a:ext cx="2232248" cy="22322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50879"/>
            <a:ext cx="2062236" cy="20622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275" y="4221088"/>
            <a:ext cx="2154044" cy="215404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23" y="4869160"/>
            <a:ext cx="2113185" cy="158488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882" y="2392243"/>
            <a:ext cx="2146926" cy="161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2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-99392"/>
            <a:ext cx="7650001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Aniversariantes de agosto 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979712" y="1340768"/>
            <a:ext cx="5904656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Nosso presente com carinho aos aniversariantes do mês</a:t>
            </a:r>
            <a:endParaRPr lang="pt-BR" sz="2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38636"/>
            <a:ext cx="2676348" cy="26763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938636"/>
            <a:ext cx="2676348" cy="267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4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289961" cy="1296144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Profissionais do mês</a:t>
            </a:r>
            <a:r>
              <a:rPr lang="pt-BR" sz="2800" dirty="0"/>
              <a:t>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/>
              <a:t/>
            </a:r>
            <a:br>
              <a:rPr lang="pt-BR" sz="2800" dirty="0"/>
            </a:br>
            <a:r>
              <a:rPr lang="pt-BR" sz="2800" dirty="0" smtClean="0"/>
              <a:t>                           </a:t>
            </a:r>
            <a:endParaRPr lang="pt-BR" sz="2000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20136" y="1340768"/>
            <a:ext cx="8280920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Dia do Advogado</a:t>
            </a:r>
          </a:p>
          <a:p>
            <a:r>
              <a:rPr lang="pt-BR" sz="2400" dirty="0" smtClean="0"/>
              <a:t>Dia do Almoxarife</a:t>
            </a:r>
          </a:p>
          <a:p>
            <a:r>
              <a:rPr lang="pt-BR" sz="2400" dirty="0" smtClean="0"/>
              <a:t>Dia do Psicólogo</a:t>
            </a:r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214" y="2744924"/>
            <a:ext cx="1940613" cy="258748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210" y="1685916"/>
            <a:ext cx="1633870" cy="354208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356992"/>
            <a:ext cx="194421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7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9056" y="260648"/>
            <a:ext cx="6953919" cy="147857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Profissionais do mês</a:t>
            </a:r>
            <a:br>
              <a:rPr lang="pt-BR" sz="28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endParaRPr lang="pt-BR" sz="2000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idx="1"/>
          </p:nvPr>
        </p:nvSpPr>
        <p:spPr>
          <a:xfrm>
            <a:off x="1403647" y="1102796"/>
            <a:ext cx="6624736" cy="14377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dirty="0" smtClean="0"/>
              <a:t>Dia da Nutricionista com a Semana da Nutrição – Homenagem a todas as colaboradoras da cozinha com uma confraternização especial. 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653136"/>
            <a:ext cx="2308384" cy="173328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" y="2365118"/>
            <a:ext cx="1988840" cy="198884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375" y="2643828"/>
            <a:ext cx="2459765" cy="184482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383528"/>
            <a:ext cx="1906609" cy="253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7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857913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</a:t>
            </a:r>
            <a:r>
              <a:rPr lang="pt-BR" sz="2800" dirty="0" smtClean="0"/>
              <a:t>a comissão de humanização presenteia profissionais do </a:t>
            </a:r>
            <a:r>
              <a:rPr lang="pt-BR" sz="2800" dirty="0" err="1" smtClean="0"/>
              <a:t>hr</a:t>
            </a:r>
            <a:endParaRPr lang="pt-BR" sz="24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11560" y="1412776"/>
            <a:ext cx="8280920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12" y="2071328"/>
            <a:ext cx="2492896" cy="249289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149" y="2058462"/>
            <a:ext cx="2257896" cy="225789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68" y="3501008"/>
            <a:ext cx="2564904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2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4150"/>
            <a:ext cx="7056784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</a:t>
            </a:r>
            <a:r>
              <a:rPr lang="pt-BR" sz="2200" b="1" dirty="0" smtClean="0"/>
              <a:t>Equipe </a:t>
            </a:r>
            <a:r>
              <a:rPr lang="pt-BR" sz="2200" b="1" dirty="0" smtClean="0"/>
              <a:t>da uti geral recebe cesta de chocolate em agradecimento de usuária do sus pelo bom atendimento</a:t>
            </a:r>
            <a:endParaRPr lang="pt-BR" sz="22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11560" y="1412776"/>
            <a:ext cx="8280920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1988840"/>
            <a:ext cx="2646870" cy="35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5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646386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/>
              <a:t/>
            </a:r>
            <a:br>
              <a:rPr lang="pt-BR" b="1" u="sng" dirty="0"/>
            </a:br>
            <a:r>
              <a:rPr lang="pt-BR" b="1" u="sng" dirty="0"/>
              <a:t>COMISSÃO DE EDUCAÇÃO PERMANENTE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3568" y="1695904"/>
            <a:ext cx="7607841" cy="426911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pt-BR" dirty="0"/>
              <a:t> </a:t>
            </a:r>
          </a:p>
          <a:p>
            <a:pPr algn="just">
              <a:buNone/>
            </a:pPr>
            <a:r>
              <a:rPr lang="pt-BR" b="1" dirty="0"/>
              <a:t>		</a:t>
            </a:r>
            <a:r>
              <a:rPr lang="pt-BR" dirty="0" smtClean="0"/>
              <a:t>A Comissão de Educação Permanente faz parte da Política de Humanização, e busca a capacitação e qualificação dos colaboradores de uma Instituição.</a:t>
            </a:r>
          </a:p>
          <a:p>
            <a:pPr algn="just">
              <a:buNone/>
            </a:pPr>
            <a:r>
              <a:rPr lang="pt-BR" dirty="0" smtClean="0"/>
              <a:t>		A seguir, os treinamentos e reuniões realizados no mês de </a:t>
            </a:r>
            <a:r>
              <a:rPr lang="pt-BR" dirty="0" smtClean="0"/>
              <a:t>agosto</a:t>
            </a:r>
            <a:r>
              <a:rPr lang="pt-BR" dirty="0" smtClean="0"/>
              <a:t> </a:t>
            </a:r>
            <a:r>
              <a:rPr lang="pt-BR" dirty="0" smtClean="0"/>
              <a:t>de 2021;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3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9" y="618518"/>
            <a:ext cx="5544616" cy="147857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temas abordados nos setores do HR: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56059" y="1844824"/>
            <a:ext cx="7429499" cy="1296144"/>
          </a:xfrm>
        </p:spPr>
        <p:txBody>
          <a:bodyPr>
            <a:normAutofit fontScale="77500" lnSpcReduction="20000"/>
          </a:bodyPr>
          <a:lstStyle/>
          <a:p>
            <a:r>
              <a:rPr lang="pt-BR" u="sng" dirty="0" smtClean="0"/>
              <a:t>Enfermagem</a:t>
            </a:r>
            <a:r>
              <a:rPr lang="pt-BR" dirty="0" smtClean="0"/>
              <a:t> – </a:t>
            </a:r>
            <a:r>
              <a:rPr lang="pt-BR" dirty="0" smtClean="0"/>
              <a:t>Capacitação relacionada ao incentivo do aleitamento materno, abrange o título: ‘Desafios do Aleitamento Materno no Ambiente Hospitalar’ – Agosto Dourado.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5" y="3068960"/>
            <a:ext cx="2376264" cy="314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8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620688"/>
            <a:ext cx="7429499" cy="3744416"/>
          </a:xfrm>
        </p:spPr>
        <p:txBody>
          <a:bodyPr>
            <a:normAutofit fontScale="85000" lnSpcReduction="10000"/>
          </a:bodyPr>
          <a:lstStyle/>
          <a:p>
            <a:r>
              <a:rPr lang="pt-BR" sz="2000" u="sng" dirty="0" smtClean="0"/>
              <a:t>Laboratório</a:t>
            </a:r>
            <a:r>
              <a:rPr lang="pt-BR" sz="2000" dirty="0" smtClean="0"/>
              <a:t> </a:t>
            </a:r>
            <a:r>
              <a:rPr lang="pt-BR" sz="2000" dirty="0" smtClean="0"/>
              <a:t>– Treinamento sobre </a:t>
            </a:r>
            <a:r>
              <a:rPr lang="pt-BR" sz="2000" dirty="0" err="1" smtClean="0"/>
              <a:t>coombes</a:t>
            </a:r>
            <a:r>
              <a:rPr lang="pt-BR" sz="2000" dirty="0" smtClean="0"/>
              <a:t> direto: preparo da amostra e execução do exame; coobes indireto: preparo da amostra e execução do exame. </a:t>
            </a:r>
          </a:p>
          <a:p>
            <a:r>
              <a:rPr lang="pt-BR" sz="2000" u="sng" dirty="0"/>
              <a:t>Fisioterapia</a:t>
            </a:r>
            <a:r>
              <a:rPr lang="pt-BR" sz="2000" dirty="0"/>
              <a:t> – </a:t>
            </a:r>
            <a:r>
              <a:rPr lang="pt-BR" sz="2000" dirty="0" smtClean="0"/>
              <a:t>Treinamento Ventilação Mecânica Não-Invasiva (VNI) na UTI geral; Fluxograma da UTI </a:t>
            </a:r>
            <a:r>
              <a:rPr lang="pt-BR" sz="2000" dirty="0" err="1" smtClean="0"/>
              <a:t>covid</a:t>
            </a:r>
            <a:r>
              <a:rPr lang="pt-BR" sz="2000" dirty="0" smtClean="0"/>
              <a:t>; Falhas da </a:t>
            </a:r>
            <a:r>
              <a:rPr lang="pt-BR" sz="2000" dirty="0" err="1" smtClean="0"/>
              <a:t>extubação</a:t>
            </a:r>
            <a:r>
              <a:rPr lang="pt-BR" sz="2000" dirty="0" smtClean="0"/>
              <a:t>;</a:t>
            </a:r>
            <a:endParaRPr lang="pt-BR" sz="2000" dirty="0"/>
          </a:p>
          <a:p>
            <a:r>
              <a:rPr lang="pt-BR" sz="2000" u="sng" dirty="0"/>
              <a:t>Nutrição</a:t>
            </a:r>
            <a:r>
              <a:rPr lang="pt-BR" sz="2000" dirty="0"/>
              <a:t> – </a:t>
            </a:r>
            <a:r>
              <a:rPr lang="pt-BR" sz="2000" dirty="0" smtClean="0"/>
              <a:t>Reunião referente às mudanças na rotina; apresentação dos procedimentos operacionais padrão com o controle de temperaturas dos alimentos; Coleta de amostra dos alimentos.</a:t>
            </a:r>
          </a:p>
          <a:p>
            <a:r>
              <a:rPr lang="pt-BR" sz="2000" dirty="0" smtClean="0"/>
              <a:t>Higienização e Lavanderia – Reunião abordando sobre mudança de escalas, troca dos plantões, horário dos descanso e café e registros de ponto.</a:t>
            </a:r>
            <a:endParaRPr lang="pt-BR" sz="2000" dirty="0"/>
          </a:p>
          <a:p>
            <a:endParaRPr lang="pt-BR" sz="2000" dirty="0" smtClean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22108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u="sng" dirty="0" smtClean="0"/>
              <a:t>CONSIDERAÇÕES FINAIS</a:t>
            </a:r>
            <a:endParaRPr lang="pt-BR" u="sng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27584" y="1428800"/>
            <a:ext cx="7429499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>
              <a:buNone/>
            </a:pPr>
            <a:r>
              <a:rPr lang="pt-BR" dirty="0" smtClean="0"/>
              <a:t>         </a:t>
            </a:r>
            <a:r>
              <a:rPr lang="pt-BR" sz="2000" dirty="0"/>
              <a:t>Praticar a humanização em um processo laboral facilita a aproximação entre trabalhadores de qualquer segmento e aqueles a quem oferece seus serviços. Essa aproximação mostra aos indivíduos que eles são parte da sociedade e assim que busquem seus direitos e exerçam a democracia, assim, fazendo com que os atos desumanos sejam discutidos e a dignidade seja resgatada.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8112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15473</TotalTime>
  <Words>335</Words>
  <Application>Microsoft Office PowerPoint</Application>
  <PresentationFormat>Apresentação na tela (4:3)</PresentationFormat>
  <Paragraphs>48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Trebuchet MS</vt:lpstr>
      <vt:lpstr>Tw Cen MT</vt:lpstr>
      <vt:lpstr>Circuito</vt:lpstr>
      <vt:lpstr>RELATÓRIO DA COMISSÃO DE POLÍTICA NACIONAL DE HUMANIZAÇÃO-CPNH   </vt:lpstr>
      <vt:lpstr>INTRODUÇÃO </vt:lpstr>
      <vt:lpstr>Mês dos pais</vt:lpstr>
      <vt:lpstr>Mês dos pais</vt:lpstr>
      <vt:lpstr>Aniversariantes de agosto </vt:lpstr>
      <vt:lpstr> Profissionais do mês                              </vt:lpstr>
      <vt:lpstr> Profissionais do mês  </vt:lpstr>
      <vt:lpstr> a comissão de humanização presenteia profissionais do hr</vt:lpstr>
      <vt:lpstr> Equipe da uti geral recebe cesta de chocolate em agradecimento de usuária do sus pelo bom atendimento</vt:lpstr>
      <vt:lpstr> COMISSÃO DE EDUCAÇÃO PERMANENTE </vt:lpstr>
      <vt:lpstr>temas abordados nos setores do HR: </vt:lpstr>
      <vt:lpstr>Apresentação do PowerPoint</vt:lpstr>
      <vt:lpstr>CONSIDERAÇÕES FINAIS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DA COMISSÃO DE POLÍTICA NACIONAL DE HUMANIZAÇÃO  CPNH</dc:title>
  <dc:creator>Win7</dc:creator>
  <cp:lastModifiedBy>Windows</cp:lastModifiedBy>
  <cp:revision>687</cp:revision>
  <dcterms:created xsi:type="dcterms:W3CDTF">2018-12-12T17:27:47Z</dcterms:created>
  <dcterms:modified xsi:type="dcterms:W3CDTF">2021-09-11T16:16:51Z</dcterms:modified>
</cp:coreProperties>
</file>