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29626411037723E-17"/>
                  <c:y val="7.19026653053598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58702204071464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558447895051503E-3"/>
                  <c:y val="9.58702204071464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9567025114748E-2"/>
                      <c:h val="4.968474172600366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0.15625945956348886</c:v>
                </c:pt>
                <c:pt idx="1">
                  <c:v>0.47362693715605148</c:v>
                </c:pt>
                <c:pt idx="2">
                  <c:v>0.20016299486799957</c:v>
                </c:pt>
                <c:pt idx="3">
                  <c:v>2.6067738866530174E-2</c:v>
                </c:pt>
                <c:pt idx="4">
                  <c:v>0.14388286954592985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80985048"/>
        <c:axId val="18098700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1271835.8799999999</c:v>
                </c:pt>
                <c:pt idx="2">
                  <c:v>537500</c:v>
                </c:pt>
                <c:pt idx="3">
                  <c:v>70000</c:v>
                </c:pt>
                <c:pt idx="4">
                  <c:v>386370.33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0985832"/>
        <c:axId val="180985440"/>
      </c:barChart>
      <c:catAx>
        <c:axId val="18098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80987008"/>
        <c:crosses val="autoZero"/>
        <c:auto val="1"/>
        <c:lblAlgn val="ctr"/>
        <c:lblOffset val="100"/>
        <c:noMultiLvlLbl val="0"/>
      </c:catAx>
      <c:valAx>
        <c:axId val="1809870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985048"/>
        <c:crosses val="autoZero"/>
        <c:crossBetween val="between"/>
        <c:majorUnit val="10000"/>
      </c:valAx>
      <c:valAx>
        <c:axId val="18098544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985832"/>
        <c:crosses val="max"/>
        <c:crossBetween val="between"/>
      </c:valAx>
      <c:catAx>
        <c:axId val="180985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985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0.4120007898967209</c:v>
                </c:pt>
                <c:pt idx="1">
                  <c:v>0.3666169475693129</c:v>
                </c:pt>
                <c:pt idx="2">
                  <c:v>0.22138226253396612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53099224"/>
        <c:axId val="35310157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1013883.96</c:v>
                </c:pt>
                <c:pt idx="1">
                  <c:v>902199.83</c:v>
                </c:pt>
                <c:pt idx="2">
                  <c:v>544794.89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3100400"/>
        <c:axId val="353096480"/>
      </c:barChart>
      <c:catAx>
        <c:axId val="35309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53101576"/>
        <c:crosses val="autoZero"/>
        <c:auto val="1"/>
        <c:lblAlgn val="ctr"/>
        <c:lblOffset val="100"/>
        <c:noMultiLvlLbl val="0"/>
      </c:catAx>
      <c:valAx>
        <c:axId val="35310157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3099224"/>
        <c:crosses val="autoZero"/>
        <c:crossBetween val="between"/>
        <c:majorUnit val="10000"/>
      </c:valAx>
      <c:valAx>
        <c:axId val="35309648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3100400"/>
        <c:crosses val="max"/>
        <c:crossBetween val="between"/>
      </c:valAx>
      <c:catAx>
        <c:axId val="35310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096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2685311.54</c:v>
                </c:pt>
                <c:pt idx="1">
                  <c:v>2460878.6800000002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91.642204017787819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3100792"/>
        <c:axId val="353099616"/>
      </c:barChart>
      <c:catAx>
        <c:axId val="35310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3099616"/>
        <c:crosses val="autoZero"/>
        <c:auto val="1"/>
        <c:lblAlgn val="ctr"/>
        <c:lblOffset val="100"/>
        <c:noMultiLvlLbl val="0"/>
      </c:catAx>
      <c:valAx>
        <c:axId val="353099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310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11/11/2021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11/11/2021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OUTUBRO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1684053575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73.542,91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69.712,46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34.730,80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9.089,39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18.299,45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13.225,66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</a:t>
                      </a:r>
                      <a:r>
                        <a:rPr lang="pt-BR" sz="1300" baseline="0" smtClean="0">
                          <a:latin typeface="+mj-lt"/>
                        </a:rPr>
                        <a:t>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59.405,89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644.009,93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709.692,70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468.839,04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5.512.251,52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413259445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384.266,51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279.496,26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1.855.203,98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86009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Outubro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</a:t>
                      </a:r>
                      <a:r>
                        <a:rPr lang="pt-BR" sz="1400" baseline="0" dirty="0" smtClean="0">
                          <a:latin typeface="+mj-lt"/>
                        </a:rPr>
                        <a:t>3.657.047,54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OUTUBRO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38905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1.683,34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  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384.000,00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547,94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386.231,28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174.000,00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56.416,44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92,30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230.508,74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OUTUBRO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155.722,54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OUTUBRO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884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537.500,00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2.288.941,21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60249"/>
              </p:ext>
            </p:extLst>
          </p:nvPr>
        </p:nvGraphicFramePr>
        <p:xfrm>
          <a:off x="5950857" y="5812972"/>
          <a:ext cx="514168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r>
                        <a:rPr lang="pt-BR" sz="800" b="1" dirty="0" smtClean="0"/>
                        <a:t>9º AD 10/2021</a:t>
                      </a:r>
                      <a:r>
                        <a:rPr lang="pt-BR" sz="800" b="1" baseline="0" dirty="0" smtClean="0"/>
                        <a:t> (PMNA + 15.000,00)</a:t>
                      </a:r>
                      <a:endParaRPr lang="pt-BR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00328"/>
              </p:ext>
            </p:extLst>
          </p:nvPr>
        </p:nvGraphicFramePr>
        <p:xfrm>
          <a:off x="1142438" y="20103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537.500,00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2.298.941,21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25307"/>
              </p:ext>
            </p:extLst>
          </p:nvPr>
        </p:nvGraphicFramePr>
        <p:xfrm>
          <a:off x="1147836" y="4549019"/>
          <a:ext cx="948397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2.370,33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UTI-COVID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384.000,00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386.370,33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R$ 2.685.311,54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846857949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44524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751.499,36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262.384,60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1.013.883,96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73065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857.809,15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44.390,68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902.199,83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18495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127.528,26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118.694,38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298.572,25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544.794,89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2.460.878,68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884966500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OUTU</a:t>
            </a:r>
            <a:r>
              <a:rPr lang="pt-BR" sz="2000" dirty="0" smtClean="0"/>
              <a:t>BRO/2021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129.766,17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  30.067,48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184.201,41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2.685.311,54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2.460.878,68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200.065,10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1899868485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531</Words>
  <Application>Microsoft Office PowerPoint</Application>
  <PresentationFormat>Widescreen</PresentationFormat>
  <Paragraphs>203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OUTUBRO 2021</vt:lpstr>
      <vt:lpstr>VALOR  CONTRATUALIZAÇÃO  Contrato n. 278/2019 </vt:lpstr>
      <vt:lpstr>RECEITAS REALIZADAS</vt:lpstr>
      <vt:lpstr>RECEITAS / MÊS R$ 2.685.311,54</vt:lpstr>
      <vt:lpstr>PAGAMENTOS REALIZADOS</vt:lpstr>
      <vt:lpstr>PAGAMENTOS / MÊS R$ 2.460.878,68</vt:lpstr>
      <vt:lpstr>APURAÇÃO RESULTADO PRIMÁRIO  OUTUBRO/2021 </vt:lpstr>
      <vt:lpstr>Fechamento Mensal:  (Contas A Receber e Contas A Pagar)</vt:lpstr>
      <vt:lpstr> PRESTAÇÃO DE CONTAS CONVÊNIO PMNA 003/2020 08 LEITOS UTI COVID  OUTUBRO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2021-11-11T20:01:25Z</dcterms:modified>
</cp:coreProperties>
</file>