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15"/>
  </p:notesMasterIdLst>
  <p:sldIdLst>
    <p:sldId id="257" r:id="rId2"/>
    <p:sldId id="258" r:id="rId3"/>
    <p:sldId id="381" r:id="rId4"/>
    <p:sldId id="391" r:id="rId5"/>
    <p:sldId id="399" r:id="rId6"/>
    <p:sldId id="400" r:id="rId7"/>
    <p:sldId id="395" r:id="rId8"/>
    <p:sldId id="396" r:id="rId9"/>
    <p:sldId id="383" r:id="rId10"/>
    <p:sldId id="272" r:id="rId11"/>
    <p:sldId id="397" r:id="rId12"/>
    <p:sldId id="366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E1C7EEA-1DED-4398-BDA3-87FE2C42A9D3}">
          <p14:sldIdLst>
            <p14:sldId id="257"/>
            <p14:sldId id="258"/>
            <p14:sldId id="381"/>
            <p14:sldId id="391"/>
            <p14:sldId id="399"/>
            <p14:sldId id="400"/>
            <p14:sldId id="395"/>
            <p14:sldId id="396"/>
            <p14:sldId id="383"/>
          </p14:sldIdLst>
        </p14:section>
        <p14:section name="Seção sem Título" id="{2C6019F0-A84A-4F09-A773-B2B0867DCFD0}">
          <p14:sldIdLst/>
        </p14:section>
        <p14:section name="Seção sem Título" id="{C801FB15-405B-49A7-986C-5EAAE2A77674}">
          <p14:sldIdLst>
            <p14:sldId id="272"/>
          </p14:sldIdLst>
        </p14:section>
        <p14:section name="Seção sem Título" id="{FADD8065-5E5F-45F3-A9EF-CD514696D975}">
          <p14:sldIdLst/>
        </p14:section>
        <p14:section name="Seção sem Título" id="{60A36D47-AE0F-4A4A-B834-60A916478CC6}">
          <p14:sldIdLst>
            <p14:sldId id="397"/>
            <p14:sldId id="366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79" autoAdjust="0"/>
  </p:normalViewPr>
  <p:slideViewPr>
    <p:cSldViewPr>
      <p:cViewPr varScale="1">
        <p:scale>
          <a:sx n="93" d="100"/>
          <a:sy n="93" d="100"/>
        </p:scale>
        <p:origin x="5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4BC8-0127-4E45-B274-2ABB79C31401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2BBD0-03A1-46C8-8A40-0755C73300F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79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2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99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6267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5809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4371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0841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753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3277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01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54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57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21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03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298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39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92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36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3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740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81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915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6480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5523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889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5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6A4E-08D1-4375-9A1F-212D2118D15B}" type="datetimeFigureOut">
              <a:rPr lang="pt-BR" smtClean="0"/>
              <a:t>08/11/2021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104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648" y="1754815"/>
            <a:ext cx="6334681" cy="2376263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RELATÓRIO DA COMISSÃO DE </a:t>
            </a:r>
            <a:r>
              <a:rPr lang="pt-BR" sz="2800" b="1" dirty="0" smtClean="0"/>
              <a:t>POLÍTICA NACIONAL </a:t>
            </a:r>
            <a:r>
              <a:rPr lang="pt-BR" sz="2800" b="1" dirty="0"/>
              <a:t>DE </a:t>
            </a:r>
            <a:r>
              <a:rPr lang="pt-BR" sz="2800" b="1" dirty="0" smtClean="0"/>
              <a:t>HUMANIZAÇÃO-CPNH 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1640" y="4329100"/>
            <a:ext cx="7200800" cy="7920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HOSPITAL REGIONAL DE NOVA ANDRADINA</a:t>
            </a:r>
          </a:p>
          <a:p>
            <a:pPr algn="ctr"/>
            <a:r>
              <a:rPr lang="pt-BR" smtClean="0">
                <a:latin typeface="Arial Black" panose="020B0A04020102020204" pitchFamily="34" charset="0"/>
              </a:rPr>
              <a:t>OUTUBRO/2021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7" name="Imagem 6" descr="Logo FUNSA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2232248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33" y="116634"/>
            <a:ext cx="187147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115616" y="150230"/>
            <a:ext cx="6377855" cy="147857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INTRODUÇÃO 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55576" y="1916832"/>
            <a:ext cx="7776864" cy="377801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/>
              <a:t>  		A Política Nacional de Humanização (PNH) – </a:t>
            </a:r>
            <a:r>
              <a:rPr lang="pt-BR" dirty="0" err="1"/>
              <a:t>HumanizaSUS</a:t>
            </a:r>
            <a:r>
              <a:rPr lang="pt-BR" dirty="0"/>
              <a:t> existe desde 2003 para efetivar os princípios do SUS no cotidiano das práticas de atenção e gestão, qualificando a saúde pública no Brasil e incentivando trocas solidárias entre gestores, trabalhadores e usuários. A PNH deve estar presente e inserida em todas as políticas e programas do SUS. </a:t>
            </a: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	A seguir, os trabalhos realizados no mês de </a:t>
            </a:r>
            <a:r>
              <a:rPr lang="pt-BR" dirty="0" smtClean="0"/>
              <a:t>outubro </a:t>
            </a:r>
            <a:r>
              <a:rPr lang="pt-BR" dirty="0" smtClean="0"/>
              <a:t>de 2021:</a:t>
            </a:r>
            <a:r>
              <a:rPr lang="pt-BR" dirty="0"/>
              <a:t> 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181"/>
            <a:ext cx="1575619" cy="15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8833" y="15670"/>
            <a:ext cx="7145945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Outubro rosa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899592" y="2003753"/>
            <a:ext cx="7776863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Mês de prevenção ao </a:t>
            </a:r>
            <a:r>
              <a:rPr lang="pt-BR" sz="2400" dirty="0" smtClean="0"/>
              <a:t>câncer de mama, o Hospital Regional trás esse tema para conscientização de todas as mulheres, colaboradoras, usuárias e visitantes. A gente abraça essa luta!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61048"/>
            <a:ext cx="3240360" cy="243027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59944"/>
            <a:ext cx="2002929" cy="136412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44" y="4137202"/>
            <a:ext cx="1380221" cy="210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Homenagem aos profissionais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043608" y="1988840"/>
            <a:ext cx="7416824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Fisioterapeutas e Médicos recebendo a homenagem do HR, pois a vida não tem preço, e tratar é a nossa missão!</a:t>
            </a:r>
            <a:endParaRPr lang="pt-BR" sz="2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692773"/>
            <a:ext cx="1635646" cy="218086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415" y="3212719"/>
            <a:ext cx="1995686" cy="266091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455" y="3512554"/>
            <a:ext cx="1770810" cy="236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2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Homenagem aos profissionais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043608" y="1988840"/>
            <a:ext cx="7416824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985985"/>
            <a:ext cx="1584176" cy="211436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42" y="2031448"/>
            <a:ext cx="1568270" cy="209102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031" y="1985985"/>
            <a:ext cx="1636464" cy="218195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212" y="4253005"/>
            <a:ext cx="1711941" cy="227879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36" y="4253005"/>
            <a:ext cx="1664767" cy="221968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8886" y="4263555"/>
            <a:ext cx="1624690" cy="216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8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Homenagem aos profissionais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043608" y="1988840"/>
            <a:ext cx="7416824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932" y="2083723"/>
            <a:ext cx="1279803" cy="227631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26" y="3112343"/>
            <a:ext cx="1483263" cy="263691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2" y="2138475"/>
            <a:ext cx="1404232" cy="249641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148" y="2996952"/>
            <a:ext cx="1403812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3286" y="13935"/>
            <a:ext cx="6885340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Aniversariantes do mês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132800" y="1478233"/>
            <a:ext cx="7145945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A Comissão de Humanização parabeniza os aniversariantes com todo carinho.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86" y="2554837"/>
            <a:ext cx="1511585" cy="201544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309" y="2491183"/>
            <a:ext cx="1561123" cy="207909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842" y="2492118"/>
            <a:ext cx="1493773" cy="199003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14" y="2552535"/>
            <a:ext cx="1500352" cy="200046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13" y="4255915"/>
            <a:ext cx="1635646" cy="218086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319" y="4293491"/>
            <a:ext cx="1608250" cy="214433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857" y="4419977"/>
            <a:ext cx="1512599" cy="201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3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6059" y="116632"/>
            <a:ext cx="7429499" cy="147857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Dia das crianças</a:t>
            </a:r>
            <a:endParaRPr lang="pt-BR" sz="2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56058" y="1595202"/>
            <a:ext cx="7820398" cy="3541714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A Comissão de Humanização faz a entrega de bichos de pelúcia doadas ao hospital com essa finalidade (doador anônimo). 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64" y="3586367"/>
            <a:ext cx="1815666" cy="242088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39" y="3366059"/>
            <a:ext cx="1980897" cy="264119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58" y="3072004"/>
            <a:ext cx="1977684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5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857913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</a:t>
            </a:r>
            <a:r>
              <a:rPr lang="pt-BR" sz="2800" dirty="0" smtClean="0"/>
              <a:t>Demais profissionais sendo homenageados </a:t>
            </a:r>
            <a:r>
              <a:rPr lang="pt-BR" sz="2800" dirty="0" smtClean="0"/>
              <a:t>e recebendo o nosso carinho</a:t>
            </a:r>
            <a:endParaRPr lang="pt-BR" sz="24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11560" y="1412776"/>
            <a:ext cx="8280920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83" y="1992144"/>
            <a:ext cx="2232248" cy="142480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473" y="4077072"/>
            <a:ext cx="2393417" cy="154263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853" y="1905354"/>
            <a:ext cx="3125758" cy="153531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5367982"/>
            <a:ext cx="2407571" cy="111183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14" y="3717032"/>
            <a:ext cx="2984405" cy="137741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713666"/>
            <a:ext cx="2195947" cy="1646961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433" y="2181692"/>
            <a:ext cx="1536637" cy="204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2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646386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/>
              <a:t/>
            </a:r>
            <a:br>
              <a:rPr lang="pt-BR" b="1" u="sng" dirty="0"/>
            </a:br>
            <a:r>
              <a:rPr lang="pt-BR" b="1" u="sng" dirty="0"/>
              <a:t>COMISSÃO DE EDUCAÇÃO PERMANENTE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3568" y="1695904"/>
            <a:ext cx="7607841" cy="426911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pt-BR" dirty="0"/>
              <a:t> </a:t>
            </a:r>
          </a:p>
          <a:p>
            <a:pPr algn="just">
              <a:buNone/>
            </a:pPr>
            <a:r>
              <a:rPr lang="pt-BR" b="1" dirty="0"/>
              <a:t>		</a:t>
            </a:r>
            <a:r>
              <a:rPr lang="pt-BR" dirty="0" smtClean="0"/>
              <a:t>A Comissão de Educação Permanente faz parte da Política de Humanização, e busca a capacitação e qualificação dos colaboradores de uma Instituição.</a:t>
            </a:r>
          </a:p>
          <a:p>
            <a:pPr algn="just">
              <a:buNone/>
            </a:pPr>
            <a:r>
              <a:rPr lang="pt-BR" dirty="0" smtClean="0"/>
              <a:t>		A seguir, os treinamentos e reuniões realizados no mês de </a:t>
            </a:r>
            <a:r>
              <a:rPr lang="pt-BR" dirty="0" smtClean="0"/>
              <a:t>outubro</a:t>
            </a:r>
            <a:r>
              <a:rPr lang="pt-BR" dirty="0" smtClean="0"/>
              <a:t> </a:t>
            </a:r>
            <a:r>
              <a:rPr lang="pt-BR" dirty="0" smtClean="0"/>
              <a:t>de 2021;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3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5472608" cy="122413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Treinamentos e reuniões com as demais equipes do </a:t>
            </a:r>
            <a:r>
              <a:rPr lang="pt-BR" dirty="0" err="1" smtClean="0"/>
              <a:t>hr</a:t>
            </a:r>
            <a:r>
              <a:rPr lang="pt-BR" dirty="0" smtClean="0"/>
              <a:t>: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564904"/>
            <a:ext cx="8352928" cy="3379407"/>
          </a:xfrm>
        </p:spPr>
        <p:txBody>
          <a:bodyPr>
            <a:normAutofit fontScale="92500"/>
          </a:bodyPr>
          <a:lstStyle/>
          <a:p>
            <a:r>
              <a:rPr lang="pt-BR" u="sng" dirty="0" smtClean="0"/>
              <a:t>Enfermagem </a:t>
            </a:r>
            <a:r>
              <a:rPr lang="pt-BR" dirty="0" smtClean="0"/>
              <a:t>– Foi abordado os procedimentos operacionais padrão sobre a prevenção de pneumonia associada a ventilação mecânica; prevenção de infecção primária de corrente sanguínea; prevenção de infecção cirúrgica.</a:t>
            </a:r>
          </a:p>
          <a:p>
            <a:r>
              <a:rPr lang="pt-BR" u="sng" dirty="0" smtClean="0"/>
              <a:t>Radiologia</a:t>
            </a:r>
            <a:r>
              <a:rPr lang="pt-BR" dirty="0" smtClean="0"/>
              <a:t> – Foi reforçado o uso dos equipamentos de proteção durante a realização dos exames; deveres e obrigações; e lavagem das mãos.</a:t>
            </a:r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399695"/>
            <a:ext cx="1438781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692696"/>
            <a:ext cx="7429499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2000" dirty="0" smtClean="0"/>
          </a:p>
          <a:p>
            <a:r>
              <a:rPr lang="pt-BR" sz="2000" u="sng" dirty="0" smtClean="0"/>
              <a:t>Nutrição</a:t>
            </a:r>
            <a:r>
              <a:rPr lang="pt-BR" sz="2000" dirty="0" smtClean="0"/>
              <a:t> – </a:t>
            </a:r>
            <a:r>
              <a:rPr lang="pt-BR" sz="2000" dirty="0" smtClean="0"/>
              <a:t>Foi abordado sobre a escala auxiliar da cozinha; Atribuição de higienização e manutenção de utensílios e equipamentos passa a ser mensal e não mais semanal; orientação sobre revezamento do descanso; revisão de procedimentos operacionais padrão.</a:t>
            </a:r>
            <a:endParaRPr lang="pt-BR" sz="2000" dirty="0" smtClean="0"/>
          </a:p>
          <a:p>
            <a:r>
              <a:rPr lang="pt-BR" sz="2000" u="sng" dirty="0" smtClean="0"/>
              <a:t>Laboratório</a:t>
            </a:r>
            <a:r>
              <a:rPr lang="pt-BR" sz="2000" dirty="0" smtClean="0"/>
              <a:t> – </a:t>
            </a:r>
            <a:r>
              <a:rPr lang="pt-BR" sz="2000" dirty="0" smtClean="0"/>
              <a:t> </a:t>
            </a:r>
            <a:r>
              <a:rPr lang="pt-BR" sz="2000" dirty="0" smtClean="0"/>
              <a:t>amostras de sangue de cordão umbilical; atentar-se para registro dos horários de descanso.</a:t>
            </a:r>
          </a:p>
          <a:p>
            <a:r>
              <a:rPr lang="pt-BR" sz="2000" u="sng" dirty="0" smtClean="0"/>
              <a:t>Farmácia</a:t>
            </a:r>
            <a:r>
              <a:rPr lang="pt-BR" sz="2000" dirty="0" smtClean="0"/>
              <a:t> </a:t>
            </a:r>
            <a:r>
              <a:rPr lang="pt-BR" sz="2000" dirty="0" smtClean="0"/>
              <a:t>– </a:t>
            </a:r>
            <a:r>
              <a:rPr lang="pt-BR" sz="2000" dirty="0" smtClean="0"/>
              <a:t>como dispensar o medicamento de tuberculose na farmácia hospitalar.</a:t>
            </a:r>
            <a:endParaRPr lang="pt-BR" sz="2000" dirty="0" smtClean="0"/>
          </a:p>
          <a:p>
            <a:r>
              <a:rPr lang="pt-BR" sz="2000" u="sng" dirty="0" smtClean="0"/>
              <a:t>Recepção</a:t>
            </a:r>
            <a:r>
              <a:rPr lang="pt-BR" sz="2000" dirty="0" smtClean="0"/>
              <a:t> – Orientação sobre as visitas; orientação sobre o atendimento ao setor de ortopedia. </a:t>
            </a:r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endParaRPr lang="pt-BR" sz="2000" dirty="0"/>
          </a:p>
          <a:p>
            <a:endParaRPr lang="pt-BR" sz="2000" dirty="0" smtClean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26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u="sng" dirty="0" smtClean="0"/>
              <a:t>CONSIDERAÇÕES FINAIS</a:t>
            </a:r>
            <a:endParaRPr lang="pt-BR" u="sng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27584" y="1428800"/>
            <a:ext cx="7429499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>
              <a:buNone/>
            </a:pPr>
            <a:r>
              <a:rPr lang="pt-BR" dirty="0" smtClean="0"/>
              <a:t>         </a:t>
            </a:r>
            <a:r>
              <a:rPr lang="pt-BR" sz="2000" dirty="0"/>
              <a:t>Praticar a humanização em um processo laboral facilita a aproximação entre trabalhadores de qualquer segmento e aqueles a quem oferece seus serviços. Essa aproximação mostra aos indivíduos que eles são parte da sociedade e assim que busquem seus direitos e exerçam a democracia, assim, fazendo com que os atos desumanos sejam discutidos e a dignidade seja resgatada.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8112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16278</TotalTime>
  <Words>365</Words>
  <Application>Microsoft Office PowerPoint</Application>
  <PresentationFormat>Apresentação na tela (4:3)</PresentationFormat>
  <Paragraphs>53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Trebuchet MS</vt:lpstr>
      <vt:lpstr>Tw Cen MT</vt:lpstr>
      <vt:lpstr>Circuito</vt:lpstr>
      <vt:lpstr>RELATÓRIO DA COMISSÃO DE POLÍTICA NACIONAL DE HUMANIZAÇÃO-CPNH   </vt:lpstr>
      <vt:lpstr>INTRODUÇÃO </vt:lpstr>
      <vt:lpstr>Outubro rosa</vt:lpstr>
      <vt:lpstr>Homenagem aos profissionais</vt:lpstr>
      <vt:lpstr>Homenagem aos profissionais</vt:lpstr>
      <vt:lpstr>Homenagem aos profissionais</vt:lpstr>
      <vt:lpstr>Aniversariantes do mês</vt:lpstr>
      <vt:lpstr>Dia das crianças</vt:lpstr>
      <vt:lpstr> Demais profissionais sendo homenageados e recebendo o nosso carinho</vt:lpstr>
      <vt:lpstr> COMISSÃO DE EDUCAÇÃO PERMANENTE </vt:lpstr>
      <vt:lpstr>Treinamentos e reuniões com as demais equipes do hr: </vt:lpstr>
      <vt:lpstr>Apresentação do PowerPoint</vt:lpstr>
      <vt:lpstr>CONSIDERAÇÕES FINAIS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DA COMISSÃO DE POLÍTICA NACIONAL DE HUMANIZAÇÃO  CPNH</dc:title>
  <dc:creator>Win7</dc:creator>
  <cp:lastModifiedBy>Windows</cp:lastModifiedBy>
  <cp:revision>742</cp:revision>
  <dcterms:created xsi:type="dcterms:W3CDTF">2018-12-12T17:27:47Z</dcterms:created>
  <dcterms:modified xsi:type="dcterms:W3CDTF">2021-11-08T15:54:36Z</dcterms:modified>
</cp:coreProperties>
</file>