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3" r:id="rId8"/>
    <p:sldId id="260" r:id="rId9"/>
    <p:sldId id="261" r:id="rId10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50" d="100"/>
          <a:sy n="50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2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RECEITAS </a:t>
            </a:r>
            <a:r>
              <a:rPr lang="en-US" u="sng" dirty="0" smtClean="0"/>
              <a:t>SETEMBRO/2017 </a:t>
            </a:r>
            <a:r>
              <a:rPr lang="en-US" u="sng" dirty="0"/>
              <a:t>R$ </a:t>
            </a:r>
            <a:r>
              <a:rPr lang="en-US" u="sng" dirty="0" smtClean="0"/>
              <a:t>1.609.311,90 </a:t>
            </a:r>
            <a:endParaRPr lang="en-US" u="sng" dirty="0"/>
          </a:p>
          <a:p>
            <a:pPr algn="l">
              <a:defRPr sz="22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 POR FONTE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029847440944878"/>
          <c:y val="0.13714225571825844"/>
          <c:w val="0.40460277230971131"/>
          <c:h val="0.84973172624018478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 - POR FONTE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5878849808736122E-2"/>
                  <c:y val="-3.0136699911756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87844590980083E-2"/>
                  <c:y val="0.153893856840895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383380734894448"/>
                  <c:y val="-0.134584898109955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352684415818319E-2"/>
                  <c:y val="6.91438876233864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742422022639887E-2"/>
                  <c:y val="-4.20485619446327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27646176468137E-2"/>
                  <c:y val="-1.86501813601756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E UTI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Plan1!$B$2:$B$7</c:f>
              <c:numCache>
                <c:formatCode>_("R$"* #,##0.00_);_("R$"* \(#,##0.00\);_("R$"* "-"??_);_(@_)</c:formatCode>
                <c:ptCount val="6"/>
                <c:pt idx="0">
                  <c:v>266977.32</c:v>
                </c:pt>
                <c:pt idx="1">
                  <c:v>366537.5</c:v>
                </c:pt>
                <c:pt idx="2">
                  <c:v>491000</c:v>
                </c:pt>
                <c:pt idx="3">
                  <c:v>325000</c:v>
                </c:pt>
                <c:pt idx="4">
                  <c:v>60000</c:v>
                </c:pt>
                <c:pt idx="5">
                  <c:v>99797.08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E UTI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Plan1!$C$2:$C$7</c:f>
              <c:numCache>
                <c:formatCode>0.000%</c:formatCode>
                <c:ptCount val="6"/>
                <c:pt idx="0">
                  <c:v>0.16589532457940565</c:v>
                </c:pt>
                <c:pt idx="1">
                  <c:v>0.22776038628683476</c:v>
                </c:pt>
                <c:pt idx="2">
                  <c:v>0.3050993409046438</c:v>
                </c:pt>
                <c:pt idx="3">
                  <c:v>0.20194966556824692</c:v>
                </c:pt>
                <c:pt idx="4">
                  <c:v>3.7283015181830192E-2</c:v>
                </c:pt>
                <c:pt idx="5">
                  <c:v>6.2012267479038714E-2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B w="152400" h="50800" prst="softRound"/>
    </a:sp3d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PAGAMENTOS</a:t>
            </a:r>
            <a:r>
              <a:rPr lang="en-US" b="1" baseline="0" dirty="0" smtClean="0"/>
              <a:t> REALIZADOS SETEMBRO/2017 R$ 1.315.639,46</a:t>
            </a:r>
          </a:p>
          <a:p>
            <a:pPr algn="l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/>
              <a:t>POR DESTINO</a:t>
            </a:r>
            <a:endParaRPr lang="en-US" b="1" dirty="0"/>
          </a:p>
        </c:rich>
      </c:tx>
      <c:layout>
        <c:manualLayout>
          <c:xMode val="edge"/>
          <c:yMode val="edge"/>
          <c:x val="1.9916696626530694E-4"/>
          <c:y val="2.7303128500082071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423422932303597"/>
                  <c:y val="5.0630695625254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846593649704889"/>
                  <c:y val="-0.29372718926581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30958740954246"/>
                  <c:y val="8.114858482105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Plan1!$B$2:$B$4</c:f>
              <c:numCache>
                <c:formatCode>_("R$"* #,##0.00_);_("R$"* \(#,##0.00\);_("R$"* "-"??_);_(@_)</c:formatCode>
                <c:ptCount val="3"/>
                <c:pt idx="0">
                  <c:v>517900.36</c:v>
                </c:pt>
                <c:pt idx="1">
                  <c:v>517607.11</c:v>
                </c:pt>
                <c:pt idx="2">
                  <c:v>280131.99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>
                  <c:v>0.39364915369747272</c:v>
                </c:pt>
                <c:pt idx="1">
                  <c:v>0.39342625828507755</c:v>
                </c:pt>
                <c:pt idx="2">
                  <c:v>0.21292458801744971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cap="none" spc="5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r>
              <a:rPr lang="en-US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CONTAS</a:t>
            </a:r>
            <a:r>
              <a:rPr lang="en-US" b="1" u="sng" cap="none" spc="5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RECEBER E PAGAR EM 30/09/2017</a:t>
            </a:r>
            <a:endParaRPr lang="en-US" b="1" u="sng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1007217847769"/>
          <c:y val="8.9845204713344229E-2"/>
          <c:w val="0.87244094488188972"/>
          <c:h val="0.60375814724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393700">
                <a:schemeClr val="accent1">
                  <a:alpha val="0"/>
                </a:schemeClr>
              </a:glow>
              <a:outerShdw blurRad="57150" dir="5400000" sx="1000" sy="1000" algn="ctr" rotWithShape="0">
                <a:srgbClr val="000000">
                  <a:alpha val="63000"/>
                </a:srgbClr>
              </a:outerShdw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Lbls>
            <c:dLbl>
              <c:idx val="0"/>
              <c:layout>
                <c:manualLayout>
                  <c:x val="1.0416666666666667E-3"/>
                  <c:y val="-1.79073083825226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457260599545408E-3"/>
                  <c:y val="-4.0782207908300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960384273861E-3"/>
                  <c:y val="-2.9865025074017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035478273929507E-2"/>
                  <c:y val="-0.113146107662949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6666666666284E-3"/>
                  <c:y val="1.0721936825823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765204491133751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3042503662430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38800644811996E-17"/>
                  <c:y val="-1.2885658193010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54467802835672E-2"/>
                  <c:y val="-8.0798723158755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0833333333333333E-3"/>
                  <c:y val="-1.0686577661052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3333333333333332E-3"/>
                  <c:y val="-6.3414553442944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0457260599545217E-3"/>
                  <c:y val="-0.100974748467346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209570748389967E-3"/>
                  <c:y val="-5.5150317308362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0833333333333333E-3"/>
                  <c:y val="-8.6373194249626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0833333333333333E-3"/>
                  <c:y val="-0.120521550924333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5.1961880897236253E-3"/>
                  <c:y val="-1.9565499927092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277601289623992E-16"/>
                  <c:y val="-0.264136042602278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1.2186413927029071E-5"/>
                  <c:y val="-3.74935809247272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3.1290264570338448E-3"/>
                  <c:y val="-2.5463124393754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6678836612466767E-2"/>
                  <c:y val="-2.9724122409388036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Plan1!$A$2:$A$21</c:f>
              <c:strCache>
                <c:ptCount val="20"/>
                <c:pt idx="0">
                  <c:v>Saldo em Banco</c:v>
                </c:pt>
                <c:pt idx="1">
                  <c:v>A Rec MAC / RUE</c:v>
                </c:pt>
                <c:pt idx="2">
                  <c:v>A Rec Muncípios Cob Jud</c:v>
                </c:pt>
                <c:pt idx="3">
                  <c:v>A Rec Estado SES</c:v>
                </c:pt>
                <c:pt idx="4">
                  <c:v>A Rec Estado SES UTI</c:v>
                </c:pt>
                <c:pt idx="5">
                  <c:v>INSS Patronal/Serv Judic</c:v>
                </c:pt>
                <c:pt idx="6">
                  <c:v>Folha Pgto / Férias</c:v>
                </c:pt>
                <c:pt idx="7">
                  <c:v>FGTS </c:v>
                </c:pt>
                <c:pt idx="8">
                  <c:v>FGTS Parcelamento</c:v>
                </c:pt>
                <c:pt idx="9">
                  <c:v>Pis Folha - Judicial</c:v>
                </c:pt>
                <c:pt idx="10">
                  <c:v>Senac - Proj Aprend</c:v>
                </c:pt>
                <c:pt idx="11">
                  <c:v>INSS Ret Servidores</c:v>
                </c:pt>
                <c:pt idx="12">
                  <c:v>IR Ret Servidores</c:v>
                </c:pt>
                <c:pt idx="13">
                  <c:v>Contr Sindical Servidores</c:v>
                </c:pt>
                <c:pt idx="14">
                  <c:v>Consignado Servidores</c:v>
                </c:pt>
                <c:pt idx="15">
                  <c:v>IR Retido Médicos 14 15 16</c:v>
                </c:pt>
                <c:pt idx="16">
                  <c:v>ISSQN Retido Serviços</c:v>
                </c:pt>
                <c:pt idx="17">
                  <c:v>Serv Médicos / UTI</c:v>
                </c:pt>
                <c:pt idx="18">
                  <c:v>Insumos/Serviços Pgar</c:v>
                </c:pt>
                <c:pt idx="19">
                  <c:v>Saldo Final Apurado</c:v>
                </c:pt>
              </c:strCache>
            </c:strRef>
          </c:cat>
          <c:val>
            <c:numRef>
              <c:f>Plan1!$B$2:$B$21</c:f>
              <c:numCache>
                <c:formatCode>_("R$"* #,##0.00_);_("R$"* \(#,##0.00\);_("R$"* "-"??_);_(@_)</c:formatCode>
                <c:ptCount val="20"/>
                <c:pt idx="0">
                  <c:v>293672.44</c:v>
                </c:pt>
                <c:pt idx="1">
                  <c:v>366537.5</c:v>
                </c:pt>
                <c:pt idx="2">
                  <c:v>817403.57</c:v>
                </c:pt>
                <c:pt idx="3">
                  <c:v>815000</c:v>
                </c:pt>
                <c:pt idx="4">
                  <c:v>426000</c:v>
                </c:pt>
                <c:pt idx="5">
                  <c:v>3399101.38</c:v>
                </c:pt>
                <c:pt idx="6">
                  <c:v>373875.53</c:v>
                </c:pt>
                <c:pt idx="7">
                  <c:v>34837.910000000003</c:v>
                </c:pt>
                <c:pt idx="8">
                  <c:v>544554.4</c:v>
                </c:pt>
                <c:pt idx="9">
                  <c:v>57566.22</c:v>
                </c:pt>
                <c:pt idx="10">
                  <c:v>2200</c:v>
                </c:pt>
                <c:pt idx="11">
                  <c:v>658193.35</c:v>
                </c:pt>
                <c:pt idx="12">
                  <c:v>17107.12</c:v>
                </c:pt>
                <c:pt idx="13">
                  <c:v>1329.22</c:v>
                </c:pt>
                <c:pt idx="14">
                  <c:v>9075.07</c:v>
                </c:pt>
                <c:pt idx="15">
                  <c:v>575394.79</c:v>
                </c:pt>
                <c:pt idx="16">
                  <c:v>16633.52</c:v>
                </c:pt>
                <c:pt idx="17">
                  <c:v>1374898.09</c:v>
                </c:pt>
                <c:pt idx="18">
                  <c:v>608140.06999999995</c:v>
                </c:pt>
                <c:pt idx="19">
                  <c:v>4954293.16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8441216"/>
        <c:axId val="28459392"/>
      </c:barChart>
      <c:catAx>
        <c:axId val="284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28459392"/>
        <c:crosses val="autoZero"/>
        <c:auto val="1"/>
        <c:lblAlgn val="ctr"/>
        <c:lblOffset val="100"/>
        <c:noMultiLvlLbl val="0"/>
      </c:catAx>
      <c:valAx>
        <c:axId val="2845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41216"/>
        <c:crosses val="autoZero"/>
        <c:crossBetween val="between"/>
      </c:valAx>
      <c:spPr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sq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635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2891D-ABE4-4ECF-8102-2698F40E8D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833D45-D904-4296-847D-C901FB714B0B}">
      <dgm:prSet phldrT="[Texto]"/>
      <dgm:spPr/>
      <dgm:t>
        <a:bodyPr/>
        <a:lstStyle/>
        <a:p>
          <a:r>
            <a:rPr lang="pt-BR" dirty="0" smtClean="0"/>
            <a:t>TETO FEDERAL – MÉDIA E ALTA COMPLEXIDADE (MAC)</a:t>
          </a:r>
          <a:endParaRPr lang="pt-BR" dirty="0"/>
        </a:p>
      </dgm:t>
    </dgm:pt>
    <dgm:pt modelId="{585D8CBB-131C-4FF2-8EDC-F46C5FC8F18F}" type="parTrans" cxnId="{E11ED59E-272D-4802-9E56-57064639DDFF}">
      <dgm:prSet/>
      <dgm:spPr/>
      <dgm:t>
        <a:bodyPr/>
        <a:lstStyle/>
        <a:p>
          <a:endParaRPr lang="pt-BR"/>
        </a:p>
      </dgm:t>
    </dgm:pt>
    <dgm:pt modelId="{B334545E-21EF-492D-9912-65178CA20266}" type="sibTrans" cxnId="{E11ED59E-272D-4802-9E56-57064639DDFF}">
      <dgm:prSet/>
      <dgm:spPr/>
      <dgm:t>
        <a:bodyPr/>
        <a:lstStyle/>
        <a:p>
          <a:endParaRPr lang="pt-BR"/>
        </a:p>
      </dgm:t>
    </dgm:pt>
    <dgm:pt modelId="{A967EC48-656E-4BE5-B64C-74BED1DA09D3}">
      <dgm:prSet phldrT="[Texto]"/>
      <dgm:spPr/>
      <dgm:t>
        <a:bodyPr/>
        <a:lstStyle/>
        <a:p>
          <a:r>
            <a:rPr lang="pt-BR" dirty="0" smtClean="0"/>
            <a:t>SECRETARIA DE ESTADO DE SAÚDE UTI (SES MS)</a:t>
          </a:r>
          <a:endParaRPr lang="pt-BR" dirty="0"/>
        </a:p>
      </dgm:t>
    </dgm:pt>
    <dgm:pt modelId="{A52E5DB4-0B93-4073-B970-AAAF7E08EF8B}" type="parTrans" cxnId="{273713A2-671B-4241-A834-A2E028945CAD}">
      <dgm:prSet/>
      <dgm:spPr/>
      <dgm:t>
        <a:bodyPr/>
        <a:lstStyle/>
        <a:p>
          <a:endParaRPr lang="pt-BR"/>
        </a:p>
      </dgm:t>
    </dgm:pt>
    <dgm:pt modelId="{0B7CFD27-3FE9-412B-B370-E698487C8FA6}" type="sibTrans" cxnId="{273713A2-671B-4241-A834-A2E028945CAD}">
      <dgm:prSet/>
      <dgm:spPr/>
      <dgm:t>
        <a:bodyPr/>
        <a:lstStyle/>
        <a:p>
          <a:endParaRPr lang="pt-BR"/>
        </a:p>
      </dgm:t>
    </dgm:pt>
    <dgm:pt modelId="{584720E8-FBA0-4923-85F3-2ECEC353EC4D}">
      <dgm:prSet phldrT="[Texto]"/>
      <dgm:spPr/>
      <dgm:t>
        <a:bodyPr/>
        <a:lstStyle/>
        <a:p>
          <a:r>
            <a:rPr lang="pt-BR" dirty="0" smtClean="0"/>
            <a:t>R$      325.000,00</a:t>
          </a:r>
          <a:endParaRPr lang="pt-BR" dirty="0"/>
        </a:p>
      </dgm:t>
    </dgm:pt>
    <dgm:pt modelId="{6CB7AD35-DCA3-4062-8831-CB720031FFBC}" type="parTrans" cxnId="{140EB042-6515-4058-B50D-970D84331A65}">
      <dgm:prSet/>
      <dgm:spPr/>
      <dgm:t>
        <a:bodyPr/>
        <a:lstStyle/>
        <a:p>
          <a:endParaRPr lang="pt-BR"/>
        </a:p>
      </dgm:t>
    </dgm:pt>
    <dgm:pt modelId="{3E1F62BE-9CC3-40FD-9BEA-EF0DF45C780F}" type="sibTrans" cxnId="{140EB042-6515-4058-B50D-970D84331A65}">
      <dgm:prSet/>
      <dgm:spPr/>
      <dgm:t>
        <a:bodyPr/>
        <a:lstStyle/>
        <a:p>
          <a:endParaRPr lang="pt-BR"/>
        </a:p>
      </dgm:t>
    </dgm:pt>
    <dgm:pt modelId="{929D4D0F-90CB-4946-BE79-3FC9D4579D33}">
      <dgm:prSet phldrT="[Texto]"/>
      <dgm:spPr/>
      <dgm:t>
        <a:bodyPr/>
        <a:lstStyle/>
        <a:p>
          <a:r>
            <a:rPr lang="pt-BR" dirty="0" smtClean="0"/>
            <a:t>FUNDO MUNCIPAL DE SAÚDE NOVA ANDRADINA</a:t>
          </a:r>
          <a:endParaRPr lang="pt-BR" dirty="0"/>
        </a:p>
      </dgm:t>
    </dgm:pt>
    <dgm:pt modelId="{5FD7AB60-660B-49E5-8671-632D267466C1}" type="parTrans" cxnId="{79FA03EF-C986-4775-A4F8-43E59D7DFEF2}">
      <dgm:prSet/>
      <dgm:spPr/>
      <dgm:t>
        <a:bodyPr/>
        <a:lstStyle/>
        <a:p>
          <a:endParaRPr lang="pt-BR"/>
        </a:p>
      </dgm:t>
    </dgm:pt>
    <dgm:pt modelId="{C9EC852E-D054-4CC8-9BE6-18C10D599772}" type="sibTrans" cxnId="{79FA03EF-C986-4775-A4F8-43E59D7DFEF2}">
      <dgm:prSet/>
      <dgm:spPr/>
      <dgm:t>
        <a:bodyPr/>
        <a:lstStyle/>
        <a:p>
          <a:endParaRPr lang="pt-BR"/>
        </a:p>
      </dgm:t>
    </dgm:pt>
    <dgm:pt modelId="{C4F88EBF-CAE5-46FC-98EC-DDE77BF3A766}">
      <dgm:prSet phldrT="[Texto]"/>
      <dgm:spPr/>
      <dgm:t>
        <a:bodyPr/>
        <a:lstStyle/>
        <a:p>
          <a:r>
            <a:rPr lang="pt-BR" dirty="0" smtClean="0"/>
            <a:t>MUNICIPIOS DA MICRORREGIÃO DE NOVA ANDRADINA</a:t>
          </a:r>
          <a:endParaRPr lang="pt-BR" dirty="0"/>
        </a:p>
      </dgm:t>
    </dgm:pt>
    <dgm:pt modelId="{4093FD7C-9025-4DA7-9BEF-431075CB14F5}" type="parTrans" cxnId="{0766E3E5-5EEB-42FD-A01D-E3FBB2B66C7C}">
      <dgm:prSet/>
      <dgm:spPr/>
      <dgm:t>
        <a:bodyPr/>
        <a:lstStyle/>
        <a:p>
          <a:endParaRPr lang="pt-BR"/>
        </a:p>
      </dgm:t>
    </dgm:pt>
    <dgm:pt modelId="{14D823BC-1908-4EF9-8681-BBF45B5956D0}" type="sibTrans" cxnId="{0766E3E5-5EEB-42FD-A01D-E3FBB2B66C7C}">
      <dgm:prSet/>
      <dgm:spPr/>
      <dgm:t>
        <a:bodyPr/>
        <a:lstStyle/>
        <a:p>
          <a:endParaRPr lang="pt-BR"/>
        </a:p>
      </dgm:t>
    </dgm:pt>
    <dgm:pt modelId="{141F4A07-8A53-4199-BD1A-F57050CD0E05}">
      <dgm:prSet phldrT="[Texto]"/>
      <dgm:spPr/>
      <dgm:t>
        <a:bodyPr/>
        <a:lstStyle/>
        <a:p>
          <a:r>
            <a:rPr lang="pt-BR" dirty="0" smtClean="0"/>
            <a:t>R$      440.000,00</a:t>
          </a:r>
          <a:endParaRPr lang="pt-BR" dirty="0"/>
        </a:p>
      </dgm:t>
    </dgm:pt>
    <dgm:pt modelId="{187DBB1A-8F53-4C8B-A975-FCD3DA60246A}" type="parTrans" cxnId="{E7A0264F-8C8E-48DF-9288-9DB98BCA1DD9}">
      <dgm:prSet/>
      <dgm:spPr/>
      <dgm:t>
        <a:bodyPr/>
        <a:lstStyle/>
        <a:p>
          <a:endParaRPr lang="pt-BR"/>
        </a:p>
      </dgm:t>
    </dgm:pt>
    <dgm:pt modelId="{C69A72C1-09BE-435E-A305-B427507657FE}" type="sibTrans" cxnId="{E7A0264F-8C8E-48DF-9288-9DB98BCA1DD9}">
      <dgm:prSet/>
      <dgm:spPr/>
      <dgm:t>
        <a:bodyPr/>
        <a:lstStyle/>
        <a:p>
          <a:endParaRPr lang="pt-BR"/>
        </a:p>
      </dgm:t>
    </dgm:pt>
    <dgm:pt modelId="{F6AC7181-0A76-4ABC-9B12-7B5ED779AA40}">
      <dgm:prSet phldrT="[Texto]"/>
      <dgm:spPr/>
      <dgm:t>
        <a:bodyPr/>
        <a:lstStyle/>
        <a:p>
          <a:r>
            <a:rPr lang="pt-BR" dirty="0" smtClean="0"/>
            <a:t>TETO FEDERAL – REDE URGÊNCIA E EMERGÊNCIA (RUE)</a:t>
          </a:r>
          <a:endParaRPr lang="pt-BR" dirty="0"/>
        </a:p>
      </dgm:t>
    </dgm:pt>
    <dgm:pt modelId="{037F6490-415C-467A-B9D4-008549AC6723}" type="parTrans" cxnId="{26FA9843-781E-4259-8FD5-7B63CE1D1936}">
      <dgm:prSet/>
      <dgm:spPr/>
      <dgm:t>
        <a:bodyPr/>
        <a:lstStyle/>
        <a:p>
          <a:endParaRPr lang="pt-BR"/>
        </a:p>
      </dgm:t>
    </dgm:pt>
    <dgm:pt modelId="{7D83C09B-AA73-4FAE-A6F5-05EAADC90B8A}" type="sibTrans" cxnId="{26FA9843-781E-4259-8FD5-7B63CE1D1936}">
      <dgm:prSet/>
      <dgm:spPr/>
      <dgm:t>
        <a:bodyPr/>
        <a:lstStyle/>
        <a:p>
          <a:endParaRPr lang="pt-BR"/>
        </a:p>
      </dgm:t>
    </dgm:pt>
    <dgm:pt modelId="{CBA10ACA-403A-4AF6-8429-544FC76099CF}">
      <dgm:prSet phldrT="[Texto]"/>
      <dgm:spPr/>
      <dgm:t>
        <a:bodyPr/>
        <a:lstStyle/>
        <a:p>
          <a:r>
            <a:rPr lang="pt-BR" dirty="0" smtClean="0"/>
            <a:t>R$     146.537,50</a:t>
          </a:r>
          <a:endParaRPr lang="pt-BR" dirty="0"/>
        </a:p>
      </dgm:t>
    </dgm:pt>
    <dgm:pt modelId="{DC8092CE-D560-414C-B1D1-3C8D9A3DA7D9}" type="parTrans" cxnId="{AEDED851-9BA7-4972-9482-EEDC61515BF0}">
      <dgm:prSet/>
      <dgm:spPr/>
      <dgm:t>
        <a:bodyPr/>
        <a:lstStyle/>
        <a:p>
          <a:endParaRPr lang="pt-BR"/>
        </a:p>
      </dgm:t>
    </dgm:pt>
    <dgm:pt modelId="{1F0F0780-96B6-45DF-A5C9-95FB82DC4279}" type="sibTrans" cxnId="{AEDED851-9BA7-4972-9482-EEDC61515BF0}">
      <dgm:prSet/>
      <dgm:spPr/>
      <dgm:t>
        <a:bodyPr/>
        <a:lstStyle/>
        <a:p>
          <a:endParaRPr lang="pt-BR"/>
        </a:p>
      </dgm:t>
    </dgm:pt>
    <dgm:pt modelId="{4C7662E8-039E-464B-B604-586EE7B92836}">
      <dgm:prSet phldrT="[Texto]"/>
      <dgm:spPr/>
      <dgm:t>
        <a:bodyPr/>
        <a:lstStyle/>
        <a:p>
          <a:r>
            <a:rPr lang="pt-BR" dirty="0" smtClean="0"/>
            <a:t>R$     220.000,00</a:t>
          </a:r>
          <a:endParaRPr lang="pt-BR" dirty="0"/>
        </a:p>
      </dgm:t>
    </dgm:pt>
    <dgm:pt modelId="{04B230B9-E6C1-4130-9536-5CDFC4B355F4}" type="parTrans" cxnId="{8B418201-5303-47BE-A184-530343B7BA65}">
      <dgm:prSet/>
      <dgm:spPr/>
      <dgm:t>
        <a:bodyPr/>
        <a:lstStyle/>
        <a:p>
          <a:endParaRPr lang="pt-BR"/>
        </a:p>
      </dgm:t>
    </dgm:pt>
    <dgm:pt modelId="{026DA3EC-60C6-40E5-8BB5-D0C9FB1D327E}" type="sibTrans" cxnId="{8B418201-5303-47BE-A184-530343B7BA65}">
      <dgm:prSet/>
      <dgm:spPr/>
      <dgm:t>
        <a:bodyPr/>
        <a:lstStyle/>
        <a:p>
          <a:endParaRPr lang="pt-BR"/>
        </a:p>
      </dgm:t>
    </dgm:pt>
    <dgm:pt modelId="{0F216871-39E6-41B5-A63C-24BCF5E326A8}">
      <dgm:prSet/>
      <dgm:spPr/>
      <dgm:t>
        <a:bodyPr/>
        <a:lstStyle/>
        <a:p>
          <a:r>
            <a:rPr lang="pt-BR" dirty="0" smtClean="0"/>
            <a:t>R$        60.000,00</a:t>
          </a:r>
          <a:endParaRPr lang="pt-BR" dirty="0"/>
        </a:p>
      </dgm:t>
    </dgm:pt>
    <dgm:pt modelId="{19234BB4-DA92-43B3-9AA6-CE6BB58CBE25}" type="parTrans" cxnId="{D8E0D512-E11A-4C9C-A969-D24D033A5D22}">
      <dgm:prSet/>
      <dgm:spPr/>
      <dgm:t>
        <a:bodyPr/>
        <a:lstStyle/>
        <a:p>
          <a:endParaRPr lang="pt-BR"/>
        </a:p>
      </dgm:t>
    </dgm:pt>
    <dgm:pt modelId="{1E4ABF10-E9EE-4EE7-BCEE-E5B247DF462E}" type="sibTrans" cxnId="{D8E0D512-E11A-4C9C-A969-D24D033A5D22}">
      <dgm:prSet/>
      <dgm:spPr/>
      <dgm:t>
        <a:bodyPr/>
        <a:lstStyle/>
        <a:p>
          <a:endParaRPr lang="pt-BR"/>
        </a:p>
      </dgm:t>
    </dgm:pt>
    <dgm:pt modelId="{1A7C8493-EC8C-4DB2-A710-1553350F0612}">
      <dgm:prSet/>
      <dgm:spPr/>
      <dgm:t>
        <a:bodyPr/>
        <a:lstStyle/>
        <a:p>
          <a:r>
            <a:rPr lang="pt-BR" dirty="0" smtClean="0"/>
            <a:t>R$  1.648.373,38</a:t>
          </a:r>
          <a:endParaRPr lang="pt-BR" dirty="0"/>
        </a:p>
      </dgm:t>
    </dgm:pt>
    <dgm:pt modelId="{DB5D4645-FAF1-417D-A513-F9F118604ECE}" type="parTrans" cxnId="{9BDEC37A-5652-4893-9029-865CE0593B61}">
      <dgm:prSet/>
      <dgm:spPr/>
      <dgm:t>
        <a:bodyPr/>
        <a:lstStyle/>
        <a:p>
          <a:endParaRPr lang="pt-BR"/>
        </a:p>
      </dgm:t>
    </dgm:pt>
    <dgm:pt modelId="{884DB35F-3237-457C-BE3E-6A5F6EBA334C}" type="sibTrans" cxnId="{9BDEC37A-5652-4893-9029-865CE0593B61}">
      <dgm:prSet/>
      <dgm:spPr/>
      <dgm:t>
        <a:bodyPr/>
        <a:lstStyle/>
        <a:p>
          <a:endParaRPr lang="pt-BR"/>
        </a:p>
      </dgm:t>
    </dgm:pt>
    <dgm:pt modelId="{6DCCF6D5-840E-44E0-B878-18DB69DC8D66}">
      <dgm:prSet phldrT="[Texto]"/>
      <dgm:spPr/>
      <dgm:t>
        <a:bodyPr/>
        <a:lstStyle/>
        <a:p>
          <a:r>
            <a:rPr lang="pt-BR" dirty="0" smtClean="0"/>
            <a:t>SECRETARIA DE ESTADO DE SAÚDE (SES MS)</a:t>
          </a:r>
          <a:endParaRPr lang="pt-BR" dirty="0"/>
        </a:p>
      </dgm:t>
    </dgm:pt>
    <dgm:pt modelId="{99A69ED3-8D43-4EA0-85D9-270501B5990D}" type="sibTrans" cxnId="{7C7D9661-A550-4EC5-9AA5-0FCE278EA73A}">
      <dgm:prSet/>
      <dgm:spPr/>
      <dgm:t>
        <a:bodyPr/>
        <a:lstStyle/>
        <a:p>
          <a:endParaRPr lang="pt-BR"/>
        </a:p>
      </dgm:t>
    </dgm:pt>
    <dgm:pt modelId="{E9CFDB61-4782-411B-AD54-A4E486AF93BF}" type="parTrans" cxnId="{7C7D9661-A550-4EC5-9AA5-0FCE278EA73A}">
      <dgm:prSet/>
      <dgm:spPr/>
      <dgm:t>
        <a:bodyPr/>
        <a:lstStyle/>
        <a:p>
          <a:endParaRPr lang="pt-BR"/>
        </a:p>
      </dgm:t>
    </dgm:pt>
    <dgm:pt modelId="{44CA0287-941A-4357-8137-3D6947D55C4E}">
      <dgm:prSet/>
      <dgm:spPr/>
      <dgm:t>
        <a:bodyPr/>
        <a:lstStyle/>
        <a:p>
          <a:r>
            <a:rPr lang="pt-BR" dirty="0" smtClean="0"/>
            <a:t>TOTAL DE REPASSES CONTRATUALIZADOS</a:t>
          </a:r>
          <a:endParaRPr lang="pt-BR" dirty="0"/>
        </a:p>
      </dgm:t>
    </dgm:pt>
    <dgm:pt modelId="{5D153211-DB18-49B6-A5F8-9CD4781E3DE6}" type="parTrans" cxnId="{48A58D54-5BE7-4D33-9129-EE90688B577E}">
      <dgm:prSet/>
      <dgm:spPr/>
      <dgm:t>
        <a:bodyPr/>
        <a:lstStyle/>
        <a:p>
          <a:endParaRPr lang="pt-BR"/>
        </a:p>
      </dgm:t>
    </dgm:pt>
    <dgm:pt modelId="{3DC7903F-8411-429A-B84E-80D6996BC69D}" type="sibTrans" cxnId="{48A58D54-5BE7-4D33-9129-EE90688B577E}">
      <dgm:prSet/>
      <dgm:spPr/>
      <dgm:t>
        <a:bodyPr/>
        <a:lstStyle/>
        <a:p>
          <a:endParaRPr lang="pt-BR"/>
        </a:p>
      </dgm:t>
    </dgm:pt>
    <dgm:pt modelId="{8D027FC5-34A8-4F7B-B236-AF799611BF54}">
      <dgm:prSet/>
      <dgm:spPr/>
      <dgm:t>
        <a:bodyPr/>
        <a:lstStyle/>
        <a:p>
          <a:r>
            <a:rPr lang="pt-BR" dirty="0" smtClean="0"/>
            <a:t>R$      426.000,00</a:t>
          </a:r>
          <a:endParaRPr lang="pt-BR" dirty="0"/>
        </a:p>
      </dgm:t>
    </dgm:pt>
    <dgm:pt modelId="{7A9E215B-5407-4779-A040-7CF5B73469F6}" type="parTrans" cxnId="{8DDD8B1B-5028-4C79-B973-294D33A0374E}">
      <dgm:prSet/>
      <dgm:spPr/>
      <dgm:t>
        <a:bodyPr/>
        <a:lstStyle/>
        <a:p>
          <a:endParaRPr lang="pt-BR"/>
        </a:p>
      </dgm:t>
    </dgm:pt>
    <dgm:pt modelId="{8EDC6B05-5B8A-4E0D-B5A8-700327D5E765}" type="sibTrans" cxnId="{8DDD8B1B-5028-4C79-B973-294D33A0374E}">
      <dgm:prSet/>
      <dgm:spPr/>
      <dgm:t>
        <a:bodyPr/>
        <a:lstStyle/>
        <a:p>
          <a:endParaRPr lang="pt-BR"/>
        </a:p>
      </dgm:t>
    </dgm:pt>
    <dgm:pt modelId="{DEB32DEC-26B5-4F98-9095-4B84A4BE1EB7}">
      <dgm:prSet phldrT="[Texto]"/>
      <dgm:spPr/>
      <dgm:t>
        <a:bodyPr/>
        <a:lstStyle/>
        <a:p>
          <a:pPr algn="ctr"/>
          <a:r>
            <a:rPr lang="pt-BR" dirty="0" smtClean="0"/>
            <a:t>R$        30.835,88</a:t>
          </a:r>
          <a:endParaRPr lang="pt-BR" dirty="0"/>
        </a:p>
      </dgm:t>
    </dgm:pt>
    <dgm:pt modelId="{9746AFD6-E09D-4AE1-A538-7CC120F8B2F2}" type="parTrans" cxnId="{1B9D47BE-B5A8-4F56-AF9C-BED4EBA9279F}">
      <dgm:prSet/>
      <dgm:spPr/>
      <dgm:t>
        <a:bodyPr/>
        <a:lstStyle/>
        <a:p>
          <a:endParaRPr lang="pt-BR"/>
        </a:p>
      </dgm:t>
    </dgm:pt>
    <dgm:pt modelId="{0089971A-7602-4176-BA1C-BD0D1F2BBFE4}" type="sibTrans" cxnId="{1B9D47BE-B5A8-4F56-AF9C-BED4EBA9279F}">
      <dgm:prSet/>
      <dgm:spPr/>
      <dgm:t>
        <a:bodyPr/>
        <a:lstStyle/>
        <a:p>
          <a:endParaRPr lang="pt-BR"/>
        </a:p>
      </dgm:t>
    </dgm:pt>
    <dgm:pt modelId="{E1C161B3-3D27-4886-9C8A-34F8E5E6B26E}">
      <dgm:prSet/>
      <dgm:spPr/>
      <dgm:t>
        <a:bodyPr/>
        <a:lstStyle/>
        <a:p>
          <a:r>
            <a:rPr lang="pt-BR" dirty="0" smtClean="0"/>
            <a:t>SECRETARIA DE ESTADO DE SAÚDE / PMNA - MUNIC BATAYPORÃ</a:t>
          </a:r>
          <a:endParaRPr lang="pt-BR" dirty="0"/>
        </a:p>
      </dgm:t>
    </dgm:pt>
    <dgm:pt modelId="{1DBEEFBE-41FF-4308-B9C5-09FA866DEA8D}" type="parTrans" cxnId="{10F5D297-4DB5-4D35-B2C0-DAC7BA86FB2A}">
      <dgm:prSet/>
      <dgm:spPr/>
      <dgm:t>
        <a:bodyPr/>
        <a:lstStyle/>
        <a:p>
          <a:endParaRPr lang="pt-BR"/>
        </a:p>
      </dgm:t>
    </dgm:pt>
    <dgm:pt modelId="{5BF2B12E-5B97-4902-BF83-A4C5947CCDD1}" type="sibTrans" cxnId="{10F5D297-4DB5-4D35-B2C0-DAC7BA86FB2A}">
      <dgm:prSet/>
      <dgm:spPr/>
      <dgm:t>
        <a:bodyPr/>
        <a:lstStyle/>
        <a:p>
          <a:endParaRPr lang="pt-BR"/>
        </a:p>
      </dgm:t>
    </dgm:pt>
    <dgm:pt modelId="{17C5821E-E94E-4A9A-9693-162FDABB40B3}" type="pres">
      <dgm:prSet presAssocID="{9BD2891D-ABE4-4ECF-8102-2698F40E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23135E-566F-41A9-B35E-4FB3B4453F2F}" type="pres">
      <dgm:prSet presAssocID="{4C7662E8-039E-464B-B604-586EE7B92836}" presName="linNode" presStyleCnt="0"/>
      <dgm:spPr/>
    </dgm:pt>
    <dgm:pt modelId="{5D96084D-1249-4F6A-B66E-55A18E10192B}" type="pres">
      <dgm:prSet presAssocID="{4C7662E8-039E-464B-B604-586EE7B92836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F39BB-13DA-4ECD-9FD3-8D07C3A675D1}" type="pres">
      <dgm:prSet presAssocID="{4C7662E8-039E-464B-B604-586EE7B92836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B8CFC0-EC0C-4129-A311-C85F1115B2C7}" type="pres">
      <dgm:prSet presAssocID="{026DA3EC-60C6-40E5-8BB5-D0C9FB1D327E}" presName="sp" presStyleCnt="0"/>
      <dgm:spPr/>
    </dgm:pt>
    <dgm:pt modelId="{A01EB5E9-29A4-42D0-9D2F-3E2E9B480F6B}" type="pres">
      <dgm:prSet presAssocID="{CBA10ACA-403A-4AF6-8429-544FC76099CF}" presName="linNode" presStyleCnt="0"/>
      <dgm:spPr/>
    </dgm:pt>
    <dgm:pt modelId="{65A9EB71-3E51-4E02-AE0B-C83A64885450}" type="pres">
      <dgm:prSet presAssocID="{CBA10ACA-403A-4AF6-8429-544FC76099CF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E7B03-E208-486C-9E66-5E5D538A949F}" type="pres">
      <dgm:prSet presAssocID="{CBA10ACA-403A-4AF6-8429-544FC76099CF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71047-AE93-4360-9D8F-44E78B1F738C}" type="pres">
      <dgm:prSet presAssocID="{1F0F0780-96B6-45DF-A5C9-95FB82DC4279}" presName="sp" presStyleCnt="0"/>
      <dgm:spPr/>
    </dgm:pt>
    <dgm:pt modelId="{ECE48E6A-24EF-41C9-B95A-51C765D91557}" type="pres">
      <dgm:prSet presAssocID="{141F4A07-8A53-4199-BD1A-F57050CD0E05}" presName="linNode" presStyleCnt="0"/>
      <dgm:spPr/>
    </dgm:pt>
    <dgm:pt modelId="{1B2ED944-11D9-4B9C-B1A6-43F6950F22EA}" type="pres">
      <dgm:prSet presAssocID="{141F4A07-8A53-4199-BD1A-F57050CD0E05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49A2D7-072F-4A0E-ABA2-D9CBEFC4487E}" type="pres">
      <dgm:prSet presAssocID="{141F4A07-8A53-4199-BD1A-F57050CD0E05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5A50A-4671-4618-B6EF-054C636B59EE}" type="pres">
      <dgm:prSet presAssocID="{C69A72C1-09BE-435E-A305-B427507657FE}" presName="sp" presStyleCnt="0"/>
      <dgm:spPr/>
    </dgm:pt>
    <dgm:pt modelId="{2D351532-7D17-493D-97D4-656419C1A8EA}" type="pres">
      <dgm:prSet presAssocID="{8D027FC5-34A8-4F7B-B236-AF799611BF54}" presName="linNode" presStyleCnt="0"/>
      <dgm:spPr/>
    </dgm:pt>
    <dgm:pt modelId="{C4202D84-BB8E-4BEF-BBB6-3CDB4F68E0D4}" type="pres">
      <dgm:prSet presAssocID="{8D027FC5-34A8-4F7B-B236-AF799611BF5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FED535-CBA1-456E-90E7-EE15642AC6C2}" type="pres">
      <dgm:prSet presAssocID="{8D027FC5-34A8-4F7B-B236-AF799611BF54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65175E-7273-48AA-A5C2-CBED33D1B389}" type="pres">
      <dgm:prSet presAssocID="{8EDC6B05-5B8A-4E0D-B5A8-700327D5E765}" presName="sp" presStyleCnt="0"/>
      <dgm:spPr/>
    </dgm:pt>
    <dgm:pt modelId="{72793260-464E-4E78-B49F-D4891B184082}" type="pres">
      <dgm:prSet presAssocID="{DEB32DEC-26B5-4F98-9095-4B84A4BE1EB7}" presName="linNode" presStyleCnt="0"/>
      <dgm:spPr/>
    </dgm:pt>
    <dgm:pt modelId="{43E4CEE2-7F63-459C-917C-F6853E868F7F}" type="pres">
      <dgm:prSet presAssocID="{DEB32DEC-26B5-4F98-9095-4B84A4BE1EB7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01532-27E7-4B97-93BA-1B4AB292CD59}" type="pres">
      <dgm:prSet presAssocID="{DEB32DEC-26B5-4F98-9095-4B84A4BE1EB7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37F85-547D-455A-8085-6921648ED109}" type="pres">
      <dgm:prSet presAssocID="{0089971A-7602-4176-BA1C-BD0D1F2BBFE4}" presName="sp" presStyleCnt="0"/>
      <dgm:spPr/>
    </dgm:pt>
    <dgm:pt modelId="{C9EDA359-2693-4238-A5E7-7084FABBEE2C}" type="pres">
      <dgm:prSet presAssocID="{584720E8-FBA0-4923-85F3-2ECEC353EC4D}" presName="linNode" presStyleCnt="0"/>
      <dgm:spPr/>
    </dgm:pt>
    <dgm:pt modelId="{8160E34C-0A84-434F-9EB3-66991D6A0F08}" type="pres">
      <dgm:prSet presAssocID="{584720E8-FBA0-4923-85F3-2ECEC353EC4D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8634A6-E69B-4B19-AB57-5336B7951AC2}" type="pres">
      <dgm:prSet presAssocID="{584720E8-FBA0-4923-85F3-2ECEC353EC4D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F5E267-AB21-46F6-8F1E-3DAEA75E6ACB}" type="pres">
      <dgm:prSet presAssocID="{3E1F62BE-9CC3-40FD-9BEA-EF0DF45C780F}" presName="sp" presStyleCnt="0"/>
      <dgm:spPr/>
    </dgm:pt>
    <dgm:pt modelId="{3CBA00B0-82CB-42A7-B885-F6BDFB12E4B7}" type="pres">
      <dgm:prSet presAssocID="{0F216871-39E6-41B5-A63C-24BCF5E326A8}" presName="linNode" presStyleCnt="0"/>
      <dgm:spPr/>
    </dgm:pt>
    <dgm:pt modelId="{0DD387D8-45E2-40BA-AFAF-FAD1DAA37C23}" type="pres">
      <dgm:prSet presAssocID="{0F216871-39E6-41B5-A63C-24BCF5E326A8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F7047A-B67A-4BCD-9D59-DCA71F265934}" type="pres">
      <dgm:prSet presAssocID="{0F216871-39E6-41B5-A63C-24BCF5E326A8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9F5C9-8BA4-4471-BDC5-416370C526F2}" type="pres">
      <dgm:prSet presAssocID="{1E4ABF10-E9EE-4EE7-BCEE-E5B247DF462E}" presName="sp" presStyleCnt="0"/>
      <dgm:spPr/>
    </dgm:pt>
    <dgm:pt modelId="{F38A9C68-AA6C-4654-A105-8E1B82C0150F}" type="pres">
      <dgm:prSet presAssocID="{1A7C8493-EC8C-4DB2-A710-1553350F0612}" presName="linNode" presStyleCnt="0"/>
      <dgm:spPr/>
    </dgm:pt>
    <dgm:pt modelId="{817D8B71-46BC-4FC2-9256-0B9331ABAE40}" type="pres">
      <dgm:prSet presAssocID="{1A7C8493-EC8C-4DB2-A710-1553350F0612}" presName="parentText" presStyleLbl="node1" presStyleIdx="7" presStyleCnt="8" custScaleX="100098" custLinFactNeighborY="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255E37-B4D0-4ECA-B526-24F6EF0980F3}" type="pres">
      <dgm:prSet presAssocID="{1A7C8493-EC8C-4DB2-A710-1553350F0612}" presName="descendantText" presStyleLbl="alignAccFollowNode1" presStyleIdx="7" presStyleCnt="8" custAng="0" custScaleX="100001" custLinFactNeighborX="8688" custLinFactNeighborY="8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FAD2B9-1E7D-4682-8185-DF7BD412BF16}" type="presOf" srcId="{6DCCF6D5-840E-44E0-B878-18DB69DC8D66}" destId="{1749A2D7-072F-4A0E-ABA2-D9CBEFC4487E}" srcOrd="0" destOrd="0" presId="urn:microsoft.com/office/officeart/2005/8/layout/vList5"/>
    <dgm:cxn modelId="{1B9D47BE-B5A8-4F56-AF9C-BED4EBA9279F}" srcId="{9BD2891D-ABE4-4ECF-8102-2698F40E8D9E}" destId="{DEB32DEC-26B5-4F98-9095-4B84A4BE1EB7}" srcOrd="4" destOrd="0" parTransId="{9746AFD6-E09D-4AE1-A538-7CC120F8B2F2}" sibTransId="{0089971A-7602-4176-BA1C-BD0D1F2BBFE4}"/>
    <dgm:cxn modelId="{081A7B61-3FDF-4B7A-A7DC-87E72A4C1E49}" type="presOf" srcId="{584720E8-FBA0-4923-85F3-2ECEC353EC4D}" destId="{8160E34C-0A84-434F-9EB3-66991D6A0F08}" srcOrd="0" destOrd="0" presId="urn:microsoft.com/office/officeart/2005/8/layout/vList5"/>
    <dgm:cxn modelId="{D9481760-6877-4B13-B54E-742275A33FAC}" type="presOf" srcId="{8D027FC5-34A8-4F7B-B236-AF799611BF54}" destId="{C4202D84-BB8E-4BEF-BBB6-3CDB4F68E0D4}" srcOrd="0" destOrd="0" presId="urn:microsoft.com/office/officeart/2005/8/layout/vList5"/>
    <dgm:cxn modelId="{E11ED59E-272D-4802-9E56-57064639DDFF}" srcId="{4C7662E8-039E-464B-B604-586EE7B92836}" destId="{BE833D45-D904-4296-847D-C901FB714B0B}" srcOrd="0" destOrd="0" parTransId="{585D8CBB-131C-4FF2-8EDC-F46C5FC8F18F}" sibTransId="{B334545E-21EF-492D-9912-65178CA20266}"/>
    <dgm:cxn modelId="{8DDD8B1B-5028-4C79-B973-294D33A0374E}" srcId="{9BD2891D-ABE4-4ECF-8102-2698F40E8D9E}" destId="{8D027FC5-34A8-4F7B-B236-AF799611BF54}" srcOrd="3" destOrd="0" parTransId="{7A9E215B-5407-4779-A040-7CF5B73469F6}" sibTransId="{8EDC6B05-5B8A-4E0D-B5A8-700327D5E765}"/>
    <dgm:cxn modelId="{2221899C-438A-4B99-9B94-583D53995C26}" type="presOf" srcId="{1A7C8493-EC8C-4DB2-A710-1553350F0612}" destId="{817D8B71-46BC-4FC2-9256-0B9331ABAE40}" srcOrd="0" destOrd="0" presId="urn:microsoft.com/office/officeart/2005/8/layout/vList5"/>
    <dgm:cxn modelId="{DD3AE0F4-DDC7-48CE-8380-483C14312D1B}" type="presOf" srcId="{44CA0287-941A-4357-8137-3D6947D55C4E}" destId="{3B255E37-B4D0-4ECA-B526-24F6EF0980F3}" srcOrd="0" destOrd="0" presId="urn:microsoft.com/office/officeart/2005/8/layout/vList5"/>
    <dgm:cxn modelId="{9BDEC37A-5652-4893-9029-865CE0593B61}" srcId="{9BD2891D-ABE4-4ECF-8102-2698F40E8D9E}" destId="{1A7C8493-EC8C-4DB2-A710-1553350F0612}" srcOrd="7" destOrd="0" parTransId="{DB5D4645-FAF1-417D-A513-F9F118604ECE}" sibTransId="{884DB35F-3237-457C-BE3E-6A5F6EBA334C}"/>
    <dgm:cxn modelId="{E7A0264F-8C8E-48DF-9288-9DB98BCA1DD9}" srcId="{9BD2891D-ABE4-4ECF-8102-2698F40E8D9E}" destId="{141F4A07-8A53-4199-BD1A-F57050CD0E05}" srcOrd="2" destOrd="0" parTransId="{187DBB1A-8F53-4C8B-A975-FCD3DA60246A}" sibTransId="{C69A72C1-09BE-435E-A305-B427507657FE}"/>
    <dgm:cxn modelId="{26FA9843-781E-4259-8FD5-7B63CE1D1936}" srcId="{CBA10ACA-403A-4AF6-8429-544FC76099CF}" destId="{F6AC7181-0A76-4ABC-9B12-7B5ED779AA40}" srcOrd="0" destOrd="0" parTransId="{037F6490-415C-467A-B9D4-008549AC6723}" sibTransId="{7D83C09B-AA73-4FAE-A6F5-05EAADC90B8A}"/>
    <dgm:cxn modelId="{E6BB7F0F-A3FB-4371-A4C9-E84A80351322}" type="presOf" srcId="{A967EC48-656E-4BE5-B64C-74BED1DA09D3}" destId="{65FED535-CBA1-456E-90E7-EE15642AC6C2}" srcOrd="0" destOrd="0" presId="urn:microsoft.com/office/officeart/2005/8/layout/vList5"/>
    <dgm:cxn modelId="{D8E0D512-E11A-4C9C-A969-D24D033A5D22}" srcId="{9BD2891D-ABE4-4ECF-8102-2698F40E8D9E}" destId="{0F216871-39E6-41B5-A63C-24BCF5E326A8}" srcOrd="6" destOrd="0" parTransId="{19234BB4-DA92-43B3-9AA6-CE6BB58CBE25}" sibTransId="{1E4ABF10-E9EE-4EE7-BCEE-E5B247DF462E}"/>
    <dgm:cxn modelId="{7640CE6A-DC3D-415C-B9BF-C3FB4AC5CFFD}" type="presOf" srcId="{C4F88EBF-CAE5-46FC-98EC-DDE77BF3A766}" destId="{31F7047A-B67A-4BCD-9D59-DCA71F265934}" srcOrd="0" destOrd="0" presId="urn:microsoft.com/office/officeart/2005/8/layout/vList5"/>
    <dgm:cxn modelId="{CA853427-6298-44DF-8C3F-AA2A6364E037}" type="presOf" srcId="{4C7662E8-039E-464B-B604-586EE7B92836}" destId="{5D96084D-1249-4F6A-B66E-55A18E10192B}" srcOrd="0" destOrd="0" presId="urn:microsoft.com/office/officeart/2005/8/layout/vList5"/>
    <dgm:cxn modelId="{10F5D297-4DB5-4D35-B2C0-DAC7BA86FB2A}" srcId="{DEB32DEC-26B5-4F98-9095-4B84A4BE1EB7}" destId="{E1C161B3-3D27-4886-9C8A-34F8E5E6B26E}" srcOrd="0" destOrd="0" parTransId="{1DBEEFBE-41FF-4308-B9C5-09FA866DEA8D}" sibTransId="{5BF2B12E-5B97-4902-BF83-A4C5947CCDD1}"/>
    <dgm:cxn modelId="{7C7D9661-A550-4EC5-9AA5-0FCE278EA73A}" srcId="{141F4A07-8A53-4199-BD1A-F57050CD0E05}" destId="{6DCCF6D5-840E-44E0-B878-18DB69DC8D66}" srcOrd="0" destOrd="0" parTransId="{E9CFDB61-4782-411B-AD54-A4E486AF93BF}" sibTransId="{99A69ED3-8D43-4EA0-85D9-270501B5990D}"/>
    <dgm:cxn modelId="{4BC57BB5-E1AD-4972-8943-B703C679D073}" type="presOf" srcId="{CBA10ACA-403A-4AF6-8429-544FC76099CF}" destId="{65A9EB71-3E51-4E02-AE0B-C83A64885450}" srcOrd="0" destOrd="0" presId="urn:microsoft.com/office/officeart/2005/8/layout/vList5"/>
    <dgm:cxn modelId="{79FA03EF-C986-4775-A4F8-43E59D7DFEF2}" srcId="{584720E8-FBA0-4923-85F3-2ECEC353EC4D}" destId="{929D4D0F-90CB-4946-BE79-3FC9D4579D33}" srcOrd="0" destOrd="0" parTransId="{5FD7AB60-660B-49E5-8671-632D267466C1}" sibTransId="{C9EC852E-D054-4CC8-9BE6-18C10D599772}"/>
    <dgm:cxn modelId="{BF13C110-8019-4DD1-86B6-ABE15E0378E2}" type="presOf" srcId="{DEB32DEC-26B5-4F98-9095-4B84A4BE1EB7}" destId="{43E4CEE2-7F63-459C-917C-F6853E868F7F}" srcOrd="0" destOrd="0" presId="urn:microsoft.com/office/officeart/2005/8/layout/vList5"/>
    <dgm:cxn modelId="{0766E3E5-5EEB-42FD-A01D-E3FBB2B66C7C}" srcId="{0F216871-39E6-41B5-A63C-24BCF5E326A8}" destId="{C4F88EBF-CAE5-46FC-98EC-DDE77BF3A766}" srcOrd="0" destOrd="0" parTransId="{4093FD7C-9025-4DA7-9BEF-431075CB14F5}" sibTransId="{14D823BC-1908-4EF9-8681-BBF45B5956D0}"/>
    <dgm:cxn modelId="{6AA364B0-74B2-4725-829C-568298ECF11E}" type="presOf" srcId="{141F4A07-8A53-4199-BD1A-F57050CD0E05}" destId="{1B2ED944-11D9-4B9C-B1A6-43F6950F22EA}" srcOrd="0" destOrd="0" presId="urn:microsoft.com/office/officeart/2005/8/layout/vList5"/>
    <dgm:cxn modelId="{140EB042-6515-4058-B50D-970D84331A65}" srcId="{9BD2891D-ABE4-4ECF-8102-2698F40E8D9E}" destId="{584720E8-FBA0-4923-85F3-2ECEC353EC4D}" srcOrd="5" destOrd="0" parTransId="{6CB7AD35-DCA3-4062-8831-CB720031FFBC}" sibTransId="{3E1F62BE-9CC3-40FD-9BEA-EF0DF45C780F}"/>
    <dgm:cxn modelId="{273713A2-671B-4241-A834-A2E028945CAD}" srcId="{8D027FC5-34A8-4F7B-B236-AF799611BF54}" destId="{A967EC48-656E-4BE5-B64C-74BED1DA09D3}" srcOrd="0" destOrd="0" parTransId="{A52E5DB4-0B93-4073-B970-AAAF7E08EF8B}" sibTransId="{0B7CFD27-3FE9-412B-B370-E698487C8FA6}"/>
    <dgm:cxn modelId="{AFB878F3-D056-4BFB-851B-C1B22DF2126E}" type="presOf" srcId="{929D4D0F-90CB-4946-BE79-3FC9D4579D33}" destId="{858634A6-E69B-4B19-AB57-5336B7951AC2}" srcOrd="0" destOrd="0" presId="urn:microsoft.com/office/officeart/2005/8/layout/vList5"/>
    <dgm:cxn modelId="{1B76374F-71B8-440D-9170-5EB6B97DBCEE}" type="presOf" srcId="{F6AC7181-0A76-4ABC-9B12-7B5ED779AA40}" destId="{5B3E7B03-E208-486C-9E66-5E5D538A949F}" srcOrd="0" destOrd="0" presId="urn:microsoft.com/office/officeart/2005/8/layout/vList5"/>
    <dgm:cxn modelId="{8B418201-5303-47BE-A184-530343B7BA65}" srcId="{9BD2891D-ABE4-4ECF-8102-2698F40E8D9E}" destId="{4C7662E8-039E-464B-B604-586EE7B92836}" srcOrd="0" destOrd="0" parTransId="{04B230B9-E6C1-4130-9536-5CDFC4B355F4}" sibTransId="{026DA3EC-60C6-40E5-8BB5-D0C9FB1D327E}"/>
    <dgm:cxn modelId="{91B70B66-C7B6-4DEE-B0B0-C1AA534FF7B8}" type="presOf" srcId="{BE833D45-D904-4296-847D-C901FB714B0B}" destId="{35DF39BB-13DA-4ECD-9FD3-8D07C3A675D1}" srcOrd="0" destOrd="0" presId="urn:microsoft.com/office/officeart/2005/8/layout/vList5"/>
    <dgm:cxn modelId="{1EE7149B-76EC-4791-BD12-FBA3B856C893}" type="presOf" srcId="{0F216871-39E6-41B5-A63C-24BCF5E326A8}" destId="{0DD387D8-45E2-40BA-AFAF-FAD1DAA37C23}" srcOrd="0" destOrd="0" presId="urn:microsoft.com/office/officeart/2005/8/layout/vList5"/>
    <dgm:cxn modelId="{6A5F8DC0-C647-4193-9133-AD82951DD26A}" type="presOf" srcId="{9BD2891D-ABE4-4ECF-8102-2698F40E8D9E}" destId="{17C5821E-E94E-4A9A-9693-162FDABB40B3}" srcOrd="0" destOrd="0" presId="urn:microsoft.com/office/officeart/2005/8/layout/vList5"/>
    <dgm:cxn modelId="{D841EF4A-C71C-4FF9-BF77-D7DD9718F0FB}" type="presOf" srcId="{E1C161B3-3D27-4886-9C8A-34F8E5E6B26E}" destId="{70C01532-27E7-4B97-93BA-1B4AB292CD59}" srcOrd="0" destOrd="0" presId="urn:microsoft.com/office/officeart/2005/8/layout/vList5"/>
    <dgm:cxn modelId="{48A58D54-5BE7-4D33-9129-EE90688B577E}" srcId="{1A7C8493-EC8C-4DB2-A710-1553350F0612}" destId="{44CA0287-941A-4357-8137-3D6947D55C4E}" srcOrd="0" destOrd="0" parTransId="{5D153211-DB18-49B6-A5F8-9CD4781E3DE6}" sibTransId="{3DC7903F-8411-429A-B84E-80D6996BC69D}"/>
    <dgm:cxn modelId="{AEDED851-9BA7-4972-9482-EEDC61515BF0}" srcId="{9BD2891D-ABE4-4ECF-8102-2698F40E8D9E}" destId="{CBA10ACA-403A-4AF6-8429-544FC76099CF}" srcOrd="1" destOrd="0" parTransId="{DC8092CE-D560-414C-B1D1-3C8D9A3DA7D9}" sibTransId="{1F0F0780-96B6-45DF-A5C9-95FB82DC4279}"/>
    <dgm:cxn modelId="{9927F048-3BB5-4796-AF1D-18DB60B8FAF6}" type="presParOf" srcId="{17C5821E-E94E-4A9A-9693-162FDABB40B3}" destId="{8823135E-566F-41A9-B35E-4FB3B4453F2F}" srcOrd="0" destOrd="0" presId="urn:microsoft.com/office/officeart/2005/8/layout/vList5"/>
    <dgm:cxn modelId="{AC49AB66-F7F6-44C4-A744-8A5CF7EFB30B}" type="presParOf" srcId="{8823135E-566F-41A9-B35E-4FB3B4453F2F}" destId="{5D96084D-1249-4F6A-B66E-55A18E10192B}" srcOrd="0" destOrd="0" presId="urn:microsoft.com/office/officeart/2005/8/layout/vList5"/>
    <dgm:cxn modelId="{E3BADDFB-3D27-4896-BDA7-8B1943F6F696}" type="presParOf" srcId="{8823135E-566F-41A9-B35E-4FB3B4453F2F}" destId="{35DF39BB-13DA-4ECD-9FD3-8D07C3A675D1}" srcOrd="1" destOrd="0" presId="urn:microsoft.com/office/officeart/2005/8/layout/vList5"/>
    <dgm:cxn modelId="{C4EDD8C9-274B-42C0-988F-1F9C09F7EE34}" type="presParOf" srcId="{17C5821E-E94E-4A9A-9693-162FDABB40B3}" destId="{36B8CFC0-EC0C-4129-A311-C85F1115B2C7}" srcOrd="1" destOrd="0" presId="urn:microsoft.com/office/officeart/2005/8/layout/vList5"/>
    <dgm:cxn modelId="{ABBC7BC2-AB7C-413F-B23C-5E2394EA0E42}" type="presParOf" srcId="{17C5821E-E94E-4A9A-9693-162FDABB40B3}" destId="{A01EB5E9-29A4-42D0-9D2F-3E2E9B480F6B}" srcOrd="2" destOrd="0" presId="urn:microsoft.com/office/officeart/2005/8/layout/vList5"/>
    <dgm:cxn modelId="{9E290699-B548-43BD-8631-70B675A1855E}" type="presParOf" srcId="{A01EB5E9-29A4-42D0-9D2F-3E2E9B480F6B}" destId="{65A9EB71-3E51-4E02-AE0B-C83A64885450}" srcOrd="0" destOrd="0" presId="urn:microsoft.com/office/officeart/2005/8/layout/vList5"/>
    <dgm:cxn modelId="{406052E1-B24C-476A-9E04-59C040D6957D}" type="presParOf" srcId="{A01EB5E9-29A4-42D0-9D2F-3E2E9B480F6B}" destId="{5B3E7B03-E208-486C-9E66-5E5D538A949F}" srcOrd="1" destOrd="0" presId="urn:microsoft.com/office/officeart/2005/8/layout/vList5"/>
    <dgm:cxn modelId="{C1CE8C7D-1BC3-4D8F-9A3C-424E7212FB9A}" type="presParOf" srcId="{17C5821E-E94E-4A9A-9693-162FDABB40B3}" destId="{23371047-AE93-4360-9D8F-44E78B1F738C}" srcOrd="3" destOrd="0" presId="urn:microsoft.com/office/officeart/2005/8/layout/vList5"/>
    <dgm:cxn modelId="{78E71EC3-BC03-4011-B73F-A610A291D521}" type="presParOf" srcId="{17C5821E-E94E-4A9A-9693-162FDABB40B3}" destId="{ECE48E6A-24EF-41C9-B95A-51C765D91557}" srcOrd="4" destOrd="0" presId="urn:microsoft.com/office/officeart/2005/8/layout/vList5"/>
    <dgm:cxn modelId="{ACA42694-F76F-4254-9549-2CEA708B3E99}" type="presParOf" srcId="{ECE48E6A-24EF-41C9-B95A-51C765D91557}" destId="{1B2ED944-11D9-4B9C-B1A6-43F6950F22EA}" srcOrd="0" destOrd="0" presId="urn:microsoft.com/office/officeart/2005/8/layout/vList5"/>
    <dgm:cxn modelId="{CBCE2FC7-D73D-4AAD-8E31-5508188A1BFF}" type="presParOf" srcId="{ECE48E6A-24EF-41C9-B95A-51C765D91557}" destId="{1749A2D7-072F-4A0E-ABA2-D9CBEFC4487E}" srcOrd="1" destOrd="0" presId="urn:microsoft.com/office/officeart/2005/8/layout/vList5"/>
    <dgm:cxn modelId="{925E5FF8-41A6-4B41-9D1D-A718424F5133}" type="presParOf" srcId="{17C5821E-E94E-4A9A-9693-162FDABB40B3}" destId="{C085A50A-4671-4618-B6EF-054C636B59EE}" srcOrd="5" destOrd="0" presId="urn:microsoft.com/office/officeart/2005/8/layout/vList5"/>
    <dgm:cxn modelId="{095A27EE-C0FE-491A-9205-8FB3A79907D1}" type="presParOf" srcId="{17C5821E-E94E-4A9A-9693-162FDABB40B3}" destId="{2D351532-7D17-493D-97D4-656419C1A8EA}" srcOrd="6" destOrd="0" presId="urn:microsoft.com/office/officeart/2005/8/layout/vList5"/>
    <dgm:cxn modelId="{8F442665-34A4-402C-9272-C3CCE80B04E5}" type="presParOf" srcId="{2D351532-7D17-493D-97D4-656419C1A8EA}" destId="{C4202D84-BB8E-4BEF-BBB6-3CDB4F68E0D4}" srcOrd="0" destOrd="0" presId="urn:microsoft.com/office/officeart/2005/8/layout/vList5"/>
    <dgm:cxn modelId="{A081C35A-084C-4A90-9DE7-195D6A60D7B1}" type="presParOf" srcId="{2D351532-7D17-493D-97D4-656419C1A8EA}" destId="{65FED535-CBA1-456E-90E7-EE15642AC6C2}" srcOrd="1" destOrd="0" presId="urn:microsoft.com/office/officeart/2005/8/layout/vList5"/>
    <dgm:cxn modelId="{114312EC-A060-47F6-9388-D9424517FEC2}" type="presParOf" srcId="{17C5821E-E94E-4A9A-9693-162FDABB40B3}" destId="{EA65175E-7273-48AA-A5C2-CBED33D1B389}" srcOrd="7" destOrd="0" presId="urn:microsoft.com/office/officeart/2005/8/layout/vList5"/>
    <dgm:cxn modelId="{013D96A3-5456-4540-8E18-1E610DCC80DE}" type="presParOf" srcId="{17C5821E-E94E-4A9A-9693-162FDABB40B3}" destId="{72793260-464E-4E78-B49F-D4891B184082}" srcOrd="8" destOrd="0" presId="urn:microsoft.com/office/officeart/2005/8/layout/vList5"/>
    <dgm:cxn modelId="{BA1C2D00-CCCE-4DE1-8D3C-DC21AA465CE4}" type="presParOf" srcId="{72793260-464E-4E78-B49F-D4891B184082}" destId="{43E4CEE2-7F63-459C-917C-F6853E868F7F}" srcOrd="0" destOrd="0" presId="urn:microsoft.com/office/officeart/2005/8/layout/vList5"/>
    <dgm:cxn modelId="{0A5DF9EF-B7E9-44ED-9613-A9D40A0EB66C}" type="presParOf" srcId="{72793260-464E-4E78-B49F-D4891B184082}" destId="{70C01532-27E7-4B97-93BA-1B4AB292CD59}" srcOrd="1" destOrd="0" presId="urn:microsoft.com/office/officeart/2005/8/layout/vList5"/>
    <dgm:cxn modelId="{3CDEFEEA-33DD-423B-A813-EC6E999E9CE6}" type="presParOf" srcId="{17C5821E-E94E-4A9A-9693-162FDABB40B3}" destId="{DA037F85-547D-455A-8085-6921648ED109}" srcOrd="9" destOrd="0" presId="urn:microsoft.com/office/officeart/2005/8/layout/vList5"/>
    <dgm:cxn modelId="{AA630F71-0409-4D1A-9779-EB089F3FBBA4}" type="presParOf" srcId="{17C5821E-E94E-4A9A-9693-162FDABB40B3}" destId="{C9EDA359-2693-4238-A5E7-7084FABBEE2C}" srcOrd="10" destOrd="0" presId="urn:microsoft.com/office/officeart/2005/8/layout/vList5"/>
    <dgm:cxn modelId="{323CFDD9-C9F9-469C-9539-98AD5559B114}" type="presParOf" srcId="{C9EDA359-2693-4238-A5E7-7084FABBEE2C}" destId="{8160E34C-0A84-434F-9EB3-66991D6A0F08}" srcOrd="0" destOrd="0" presId="urn:microsoft.com/office/officeart/2005/8/layout/vList5"/>
    <dgm:cxn modelId="{AF8A534C-733E-48E9-9261-5217565A0FEC}" type="presParOf" srcId="{C9EDA359-2693-4238-A5E7-7084FABBEE2C}" destId="{858634A6-E69B-4B19-AB57-5336B7951AC2}" srcOrd="1" destOrd="0" presId="urn:microsoft.com/office/officeart/2005/8/layout/vList5"/>
    <dgm:cxn modelId="{1EDC2A05-D771-4449-B3A5-9E7995EC682C}" type="presParOf" srcId="{17C5821E-E94E-4A9A-9693-162FDABB40B3}" destId="{67F5E267-AB21-46F6-8F1E-3DAEA75E6ACB}" srcOrd="11" destOrd="0" presId="urn:microsoft.com/office/officeart/2005/8/layout/vList5"/>
    <dgm:cxn modelId="{820EAD9C-6279-4E6F-BFDF-0C077B6A7C81}" type="presParOf" srcId="{17C5821E-E94E-4A9A-9693-162FDABB40B3}" destId="{3CBA00B0-82CB-42A7-B885-F6BDFB12E4B7}" srcOrd="12" destOrd="0" presId="urn:microsoft.com/office/officeart/2005/8/layout/vList5"/>
    <dgm:cxn modelId="{7B94589A-744A-4008-B143-6501E6FE55F3}" type="presParOf" srcId="{3CBA00B0-82CB-42A7-B885-F6BDFB12E4B7}" destId="{0DD387D8-45E2-40BA-AFAF-FAD1DAA37C23}" srcOrd="0" destOrd="0" presId="urn:microsoft.com/office/officeart/2005/8/layout/vList5"/>
    <dgm:cxn modelId="{2B74BF94-8D8F-458B-88B0-FF49B3D29D1B}" type="presParOf" srcId="{3CBA00B0-82CB-42A7-B885-F6BDFB12E4B7}" destId="{31F7047A-B67A-4BCD-9D59-DCA71F265934}" srcOrd="1" destOrd="0" presId="urn:microsoft.com/office/officeart/2005/8/layout/vList5"/>
    <dgm:cxn modelId="{F976B49B-1F47-4700-8CE2-84A5B09BC9ED}" type="presParOf" srcId="{17C5821E-E94E-4A9A-9693-162FDABB40B3}" destId="{D8C9F5C9-8BA4-4471-BDC5-416370C526F2}" srcOrd="13" destOrd="0" presId="urn:microsoft.com/office/officeart/2005/8/layout/vList5"/>
    <dgm:cxn modelId="{8693D3E3-F60D-4A4A-9ED0-8A48CEFDDE4F}" type="presParOf" srcId="{17C5821E-E94E-4A9A-9693-162FDABB40B3}" destId="{F38A9C68-AA6C-4654-A105-8E1B82C0150F}" srcOrd="14" destOrd="0" presId="urn:microsoft.com/office/officeart/2005/8/layout/vList5"/>
    <dgm:cxn modelId="{1E017F23-A10F-4264-8E85-FEC653B07E6A}" type="presParOf" srcId="{F38A9C68-AA6C-4654-A105-8E1B82C0150F}" destId="{817D8B71-46BC-4FC2-9256-0B9331ABAE40}" srcOrd="0" destOrd="0" presId="urn:microsoft.com/office/officeart/2005/8/layout/vList5"/>
    <dgm:cxn modelId="{6C8F599E-1ECB-4EC7-AE38-2599AD864F41}" type="presParOf" srcId="{F38A9C68-AA6C-4654-A105-8E1B82C0150F}" destId="{3B255E37-B4D0-4ECA-B526-24F6EF0980F3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F39BB-13DA-4ECD-9FD3-8D07C3A675D1}">
      <dsp:nvSpPr>
        <dsp:cNvPr id="0" name=""/>
        <dsp:cNvSpPr/>
      </dsp:nvSpPr>
      <dsp:spPr>
        <a:xfrm rot="5400000">
          <a:off x="8037134" y="-3578672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TETO FEDERAL – MÉDIA E ALTA COMPLEXIDADE (MAC)</a:t>
          </a:r>
          <a:endParaRPr lang="pt-BR" sz="2000" kern="1200" dirty="0"/>
        </a:p>
      </dsp:txBody>
      <dsp:txXfrm rot="-5400000">
        <a:off x="4393039" y="90888"/>
        <a:ext cx="7784382" cy="470726"/>
      </dsp:txXfrm>
    </dsp:sp>
    <dsp:sp modelId="{5D96084D-1249-4F6A-B66E-55A18E10192B}">
      <dsp:nvSpPr>
        <dsp:cNvPr id="0" name=""/>
        <dsp:cNvSpPr/>
      </dsp:nvSpPr>
      <dsp:spPr>
        <a:xfrm>
          <a:off x="0" y="216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220.000,00</a:t>
          </a:r>
          <a:endParaRPr lang="pt-BR" sz="3500" kern="1200" dirty="0"/>
        </a:p>
      </dsp:txBody>
      <dsp:txXfrm>
        <a:off x="31831" y="32047"/>
        <a:ext cx="4329376" cy="588408"/>
      </dsp:txXfrm>
    </dsp:sp>
    <dsp:sp modelId="{5B3E7B03-E208-486C-9E66-5E5D538A949F}">
      <dsp:nvSpPr>
        <dsp:cNvPr id="0" name=""/>
        <dsp:cNvSpPr/>
      </dsp:nvSpPr>
      <dsp:spPr>
        <a:xfrm rot="5400000">
          <a:off x="8037134" y="-2893997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TETO FEDERAL – REDE URGÊNCIA E EMERGÊNCIA (RUE)</a:t>
          </a:r>
          <a:endParaRPr lang="pt-BR" sz="2000" kern="1200" dirty="0"/>
        </a:p>
      </dsp:txBody>
      <dsp:txXfrm rot="-5400000">
        <a:off x="4393039" y="775563"/>
        <a:ext cx="7784382" cy="470726"/>
      </dsp:txXfrm>
    </dsp:sp>
    <dsp:sp modelId="{65A9EB71-3E51-4E02-AE0B-C83A64885450}">
      <dsp:nvSpPr>
        <dsp:cNvPr id="0" name=""/>
        <dsp:cNvSpPr/>
      </dsp:nvSpPr>
      <dsp:spPr>
        <a:xfrm>
          <a:off x="0" y="684890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146.537,50</a:t>
          </a:r>
          <a:endParaRPr lang="pt-BR" sz="3500" kern="1200" dirty="0"/>
        </a:p>
      </dsp:txBody>
      <dsp:txXfrm>
        <a:off x="31831" y="716721"/>
        <a:ext cx="4329376" cy="588408"/>
      </dsp:txXfrm>
    </dsp:sp>
    <dsp:sp modelId="{1749A2D7-072F-4A0E-ABA2-D9CBEFC4487E}">
      <dsp:nvSpPr>
        <dsp:cNvPr id="0" name=""/>
        <dsp:cNvSpPr/>
      </dsp:nvSpPr>
      <dsp:spPr>
        <a:xfrm rot="5400000">
          <a:off x="8037134" y="-2209323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SECRETARIA DE ESTADO DE SAÚDE (SES MS)</a:t>
          </a:r>
          <a:endParaRPr lang="pt-BR" sz="2000" kern="1200" dirty="0"/>
        </a:p>
      </dsp:txBody>
      <dsp:txXfrm rot="-5400000">
        <a:off x="4393039" y="1460237"/>
        <a:ext cx="7784382" cy="470726"/>
      </dsp:txXfrm>
    </dsp:sp>
    <dsp:sp modelId="{1B2ED944-11D9-4B9C-B1A6-43F6950F22EA}">
      <dsp:nvSpPr>
        <dsp:cNvPr id="0" name=""/>
        <dsp:cNvSpPr/>
      </dsp:nvSpPr>
      <dsp:spPr>
        <a:xfrm>
          <a:off x="0" y="1369564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440.000,00</a:t>
          </a:r>
          <a:endParaRPr lang="pt-BR" sz="3500" kern="1200" dirty="0"/>
        </a:p>
      </dsp:txBody>
      <dsp:txXfrm>
        <a:off x="31831" y="1401395"/>
        <a:ext cx="4329376" cy="588408"/>
      </dsp:txXfrm>
    </dsp:sp>
    <dsp:sp modelId="{65FED535-CBA1-456E-90E7-EE15642AC6C2}">
      <dsp:nvSpPr>
        <dsp:cNvPr id="0" name=""/>
        <dsp:cNvSpPr/>
      </dsp:nvSpPr>
      <dsp:spPr>
        <a:xfrm rot="5400000">
          <a:off x="8037134" y="-1524648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SECRETARIA DE ESTADO DE SAÚDE UTI (SES MS)</a:t>
          </a:r>
          <a:endParaRPr lang="pt-BR" sz="2000" kern="1200" dirty="0"/>
        </a:p>
      </dsp:txBody>
      <dsp:txXfrm rot="-5400000">
        <a:off x="4393039" y="2144912"/>
        <a:ext cx="7784382" cy="470726"/>
      </dsp:txXfrm>
    </dsp:sp>
    <dsp:sp modelId="{C4202D84-BB8E-4BEF-BBB6-3CDB4F68E0D4}">
      <dsp:nvSpPr>
        <dsp:cNvPr id="0" name=""/>
        <dsp:cNvSpPr/>
      </dsp:nvSpPr>
      <dsp:spPr>
        <a:xfrm>
          <a:off x="0" y="2054239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426.000,00</a:t>
          </a:r>
          <a:endParaRPr lang="pt-BR" sz="3500" kern="1200" dirty="0"/>
        </a:p>
      </dsp:txBody>
      <dsp:txXfrm>
        <a:off x="31831" y="2086070"/>
        <a:ext cx="4329376" cy="588408"/>
      </dsp:txXfrm>
    </dsp:sp>
    <dsp:sp modelId="{70C01532-27E7-4B97-93BA-1B4AB292CD59}">
      <dsp:nvSpPr>
        <dsp:cNvPr id="0" name=""/>
        <dsp:cNvSpPr/>
      </dsp:nvSpPr>
      <dsp:spPr>
        <a:xfrm rot="5400000">
          <a:off x="8037134" y="-839974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SECRETARIA DE ESTADO DE SAÚDE / PMNA - MUNIC BATAYPORÃ</a:t>
          </a:r>
          <a:endParaRPr lang="pt-BR" sz="2000" kern="1200" dirty="0"/>
        </a:p>
      </dsp:txBody>
      <dsp:txXfrm rot="-5400000">
        <a:off x="4393039" y="2829586"/>
        <a:ext cx="7784382" cy="470726"/>
      </dsp:txXfrm>
    </dsp:sp>
    <dsp:sp modelId="{43E4CEE2-7F63-459C-917C-F6853E868F7F}">
      <dsp:nvSpPr>
        <dsp:cNvPr id="0" name=""/>
        <dsp:cNvSpPr/>
      </dsp:nvSpPr>
      <dsp:spPr>
        <a:xfrm>
          <a:off x="0" y="2738913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  30.835,88</a:t>
          </a:r>
          <a:endParaRPr lang="pt-BR" sz="3500" kern="1200" dirty="0"/>
        </a:p>
      </dsp:txBody>
      <dsp:txXfrm>
        <a:off x="31831" y="2770744"/>
        <a:ext cx="4329376" cy="588408"/>
      </dsp:txXfrm>
    </dsp:sp>
    <dsp:sp modelId="{858634A6-E69B-4B19-AB57-5336B7951AC2}">
      <dsp:nvSpPr>
        <dsp:cNvPr id="0" name=""/>
        <dsp:cNvSpPr/>
      </dsp:nvSpPr>
      <dsp:spPr>
        <a:xfrm rot="5400000">
          <a:off x="8037134" y="-155299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FUNDO MUNCIPAL DE SAÚDE NOVA ANDRADINA</a:t>
          </a:r>
          <a:endParaRPr lang="pt-BR" sz="2000" kern="1200" dirty="0"/>
        </a:p>
      </dsp:txBody>
      <dsp:txXfrm rot="-5400000">
        <a:off x="4393039" y="3514261"/>
        <a:ext cx="7784382" cy="470726"/>
      </dsp:txXfrm>
    </dsp:sp>
    <dsp:sp modelId="{8160E34C-0A84-434F-9EB3-66991D6A0F08}">
      <dsp:nvSpPr>
        <dsp:cNvPr id="0" name=""/>
        <dsp:cNvSpPr/>
      </dsp:nvSpPr>
      <dsp:spPr>
        <a:xfrm>
          <a:off x="0" y="3423588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325.000,00</a:t>
          </a:r>
          <a:endParaRPr lang="pt-BR" sz="3500" kern="1200" dirty="0"/>
        </a:p>
      </dsp:txBody>
      <dsp:txXfrm>
        <a:off x="31831" y="3455419"/>
        <a:ext cx="4329376" cy="588408"/>
      </dsp:txXfrm>
    </dsp:sp>
    <dsp:sp modelId="{31F7047A-B67A-4BCD-9D59-DCA71F265934}">
      <dsp:nvSpPr>
        <dsp:cNvPr id="0" name=""/>
        <dsp:cNvSpPr/>
      </dsp:nvSpPr>
      <dsp:spPr>
        <a:xfrm rot="5400000">
          <a:off x="8037134" y="529374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MUNICIPIOS DA MICRORREGIÃO DE NOVA ANDRADINA</a:t>
          </a:r>
          <a:endParaRPr lang="pt-BR" sz="2000" kern="1200" dirty="0"/>
        </a:p>
      </dsp:txBody>
      <dsp:txXfrm rot="-5400000">
        <a:off x="4393039" y="4198935"/>
        <a:ext cx="7784382" cy="470726"/>
      </dsp:txXfrm>
    </dsp:sp>
    <dsp:sp modelId="{0DD387D8-45E2-40BA-AFAF-FAD1DAA37C23}">
      <dsp:nvSpPr>
        <dsp:cNvPr id="0" name=""/>
        <dsp:cNvSpPr/>
      </dsp:nvSpPr>
      <dsp:spPr>
        <a:xfrm>
          <a:off x="0" y="4108262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  60.000,00</a:t>
          </a:r>
          <a:endParaRPr lang="pt-BR" sz="3500" kern="1200" dirty="0"/>
        </a:p>
      </dsp:txBody>
      <dsp:txXfrm>
        <a:off x="31831" y="4140093"/>
        <a:ext cx="4329376" cy="588408"/>
      </dsp:txXfrm>
    </dsp:sp>
    <dsp:sp modelId="{3B255E37-B4D0-4ECA-B526-24F6EF0980F3}">
      <dsp:nvSpPr>
        <dsp:cNvPr id="0" name=""/>
        <dsp:cNvSpPr/>
      </dsp:nvSpPr>
      <dsp:spPr>
        <a:xfrm rot="5400000">
          <a:off x="8040908" y="1259868"/>
          <a:ext cx="521656" cy="7802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TOTAL DE REPASSES CONTRATUALIZADOS</a:t>
          </a:r>
          <a:endParaRPr lang="pt-BR" sz="2000" kern="1200" dirty="0"/>
        </a:p>
      </dsp:txBody>
      <dsp:txXfrm rot="-5400000">
        <a:off x="4400588" y="4925654"/>
        <a:ext cx="7776833" cy="470726"/>
      </dsp:txXfrm>
    </dsp:sp>
    <dsp:sp modelId="{817D8B71-46BC-4FC2-9256-0B9331ABAE40}">
      <dsp:nvSpPr>
        <dsp:cNvPr id="0" name=""/>
        <dsp:cNvSpPr/>
      </dsp:nvSpPr>
      <dsp:spPr>
        <a:xfrm>
          <a:off x="0" y="4793153"/>
          <a:ext cx="4393049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1.648.373,38</a:t>
          </a:r>
          <a:endParaRPr lang="pt-BR" sz="3500" kern="1200" dirty="0"/>
        </a:p>
      </dsp:txBody>
      <dsp:txXfrm>
        <a:off x="31831" y="4824984"/>
        <a:ext cx="4329387" cy="58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8E50C2-1CE0-4F3C-A6E7-CA9983214929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1D3E08-CF38-4889-B304-D78E4DAD96A1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78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8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7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71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95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38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57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85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Linh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5B1F9-604F-4CF7-87B7-0079681CB724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0EB1E-546A-458E-88BA-3CE205201793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A4D40-3DE8-4EFA-9164-F4E268E9BEEE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E0CEA4-2DCC-42ED-AE16-7B8BFF3F3544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91FEB-8904-40BC-AA2B-3E42FBDCE77D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E7CE3-F7B9-486D-A6A1-BA5AED982C04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4462E-1B43-4CA6-916C-67DBFFE46A3A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vermelha" descr="Barra vermelh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135DF4C-E7D3-48B1-9E56-BE0A5A02CA2F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imbolos prestação de co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08721"/>
            <a:ext cx="119896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328" y="116632"/>
            <a:ext cx="12097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REUNIÃO  CONSELHO  CURADOR  FUNSAU NA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5159896" cy="908720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/>
              <a:t>   FUNDAÇÃO SERVIÇOS DE SAÚDE DE NOVA ANDRADINA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5063208" cy="864096"/>
          </a:xfrm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rtlCol="0">
            <a:noAutofit/>
          </a:bodyPr>
          <a:lstStyle/>
          <a:p>
            <a:pPr rtl="0"/>
            <a:r>
              <a:rPr lang="pt-BR" dirty="0" smtClean="0">
                <a:solidFill>
                  <a:srgbClr val="C00000"/>
                </a:solidFill>
              </a:rPr>
              <a:t>Relatório financeiro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 smtClean="0">
                <a:solidFill>
                  <a:srgbClr val="C00000"/>
                </a:solidFill>
              </a:rPr>
              <a:t>/ contas a pagar</a:t>
            </a:r>
          </a:p>
          <a:p>
            <a:pPr rtl="0"/>
            <a:r>
              <a:rPr lang="pt-BR" dirty="0" smtClean="0">
                <a:solidFill>
                  <a:srgbClr val="C00000"/>
                </a:solidFill>
              </a:rPr>
              <a:t>                       SETEMBR</a:t>
            </a:r>
            <a:r>
              <a:rPr lang="pt-BR" dirty="0">
                <a:solidFill>
                  <a:srgbClr val="C00000"/>
                </a:solidFill>
              </a:rPr>
              <a:t>O</a:t>
            </a:r>
            <a:r>
              <a:rPr lang="pt-BR" dirty="0" smtClean="0">
                <a:solidFill>
                  <a:srgbClr val="C00000"/>
                </a:solidFill>
              </a:rPr>
              <a:t> / 2017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628800"/>
            <a:ext cx="1847850" cy="381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157192"/>
            <a:ext cx="4968552" cy="1656184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767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15875" y="692697"/>
            <a:ext cx="12176125" cy="864095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REPASSES CONFORME CONTRATO PREST SERVIÇOS N. 056/2014 E ADITIVOS</a:t>
            </a:r>
            <a:br>
              <a:rPr lang="pt-BR" sz="2400" dirty="0" smtClean="0">
                <a:solidFill>
                  <a:srgbClr val="0070C0"/>
                </a:solidFill>
              </a:rPr>
            </a:br>
            <a:r>
              <a:rPr lang="pt-BR" sz="2400" dirty="0" smtClean="0">
                <a:solidFill>
                  <a:srgbClr val="0070C0"/>
                </a:solidFill>
              </a:rPr>
              <a:t>POR MÊS</a:t>
            </a:r>
            <a:br>
              <a:rPr lang="pt-BR" sz="2400" dirty="0" smtClean="0">
                <a:solidFill>
                  <a:srgbClr val="0070C0"/>
                </a:solidFill>
              </a:rPr>
            </a:br>
            <a:endParaRPr lang="pt-BR" sz="2400" dirty="0">
              <a:solidFill>
                <a:srgbClr val="0070C0"/>
              </a:solidFill>
            </a:endParaRPr>
          </a:p>
        </p:txBody>
      </p:sp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4259502830"/>
              </p:ext>
            </p:extLst>
          </p:nvPr>
        </p:nvGraphicFramePr>
        <p:xfrm>
          <a:off x="0" y="1412776"/>
          <a:ext cx="1220288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47328" y="548680"/>
            <a:ext cx="12097344" cy="28803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INGRESSOS DE RECEITAS – AGOSTO/2017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90404"/>
              </p:ext>
            </p:extLst>
          </p:nvPr>
        </p:nvGraphicFramePr>
        <p:xfrm>
          <a:off x="839415" y="1124744"/>
          <a:ext cx="10585176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3"/>
                <a:gridCol w="2736304"/>
                <a:gridCol w="2520279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</a:t>
                      </a:r>
                      <a:r>
                        <a:rPr lang="pt-BR" sz="1600" baseline="0" dirty="0" smtClean="0"/>
                        <a:t> Financeiro Mês Anterior</a:t>
                      </a:r>
                    </a:p>
                    <a:p>
                      <a:r>
                        <a:rPr lang="pt-BR" sz="1600" baseline="0" dirty="0" smtClean="0"/>
                        <a:t>BB Conta Corrente 34.000-6</a:t>
                      </a:r>
                    </a:p>
                    <a:p>
                      <a:r>
                        <a:rPr lang="pt-BR" sz="1600" baseline="0" dirty="0" smtClean="0"/>
                        <a:t>BB Conta Corrente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83.799,44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</a:t>
                      </a:r>
                      <a:r>
                        <a:rPr lang="pt-BR" sz="1600" baseline="0" dirty="0" smtClean="0"/>
                        <a:t>          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83.799,44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48690"/>
              </p:ext>
            </p:extLst>
          </p:nvPr>
        </p:nvGraphicFramePr>
        <p:xfrm>
          <a:off x="839416" y="2132856"/>
          <a:ext cx="10585176" cy="179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 CONTRATO PREST SERVIÇOS </a:t>
                      </a:r>
                    </a:p>
                    <a:p>
                      <a:r>
                        <a:rPr lang="pt-BR" sz="1600" baseline="0" dirty="0" smtClean="0"/>
                        <a:t>Teto Federal – MAC</a:t>
                      </a:r>
                    </a:p>
                    <a:p>
                      <a:r>
                        <a:rPr lang="pt-BR" sz="1600" baseline="0" dirty="0" smtClean="0"/>
                        <a:t>Teto Federal – RUE </a:t>
                      </a:r>
                    </a:p>
                    <a:p>
                      <a:r>
                        <a:rPr lang="pt-BR" sz="1600" baseline="0" dirty="0" smtClean="0"/>
                        <a:t>Secretaria de Estado de Saúde MS (SES MS)</a:t>
                      </a:r>
                    </a:p>
                    <a:p>
                      <a:r>
                        <a:rPr lang="pt-BR" sz="1600" baseline="0" dirty="0" smtClean="0"/>
                        <a:t>Secretaria de Estado de Saúde MS UTI (SES MS)</a:t>
                      </a:r>
                    </a:p>
                    <a:p>
                      <a:r>
                        <a:rPr lang="pt-BR" sz="1600" baseline="0" dirty="0" smtClean="0"/>
                        <a:t>Fundo Municipal de Saúde Nova Andradina </a:t>
                      </a:r>
                    </a:p>
                    <a:p>
                      <a:r>
                        <a:rPr lang="pt-BR" sz="1600" baseline="0" dirty="0" smtClean="0"/>
                        <a:t>Municípios Microrregião Nova Andradina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220.000,00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146.537,50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    65.000,00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</a:t>
                      </a:r>
                      <a:r>
                        <a:rPr lang="pt-BR" sz="1600" baseline="0" dirty="0" smtClean="0"/>
                        <a:t>  426.000,00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325.000,00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</a:t>
                      </a:r>
                      <a:r>
                        <a:rPr lang="pt-BR" sz="1600" baseline="0" dirty="0" smtClean="0"/>
                        <a:t>  60.000,00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</a:t>
                      </a:r>
                      <a:r>
                        <a:rPr lang="pt-BR" sz="1600" baseline="0" dirty="0" smtClean="0"/>
                        <a:t>                 1.242,537,50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81089"/>
              </p:ext>
            </p:extLst>
          </p:nvPr>
        </p:nvGraphicFramePr>
        <p:xfrm>
          <a:off x="839416" y="1124744"/>
          <a:ext cx="10585176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5"/>
                <a:gridCol w="2520279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SALDO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FINANCEIRO MÊS ANTERIOR</a:t>
                      </a:r>
                    </a:p>
                    <a:p>
                      <a:r>
                        <a:rPr lang="pt-BR" sz="1600" baseline="0" dirty="0" smtClean="0"/>
                        <a:t>BB Conta Corrente 34.000-6</a:t>
                      </a:r>
                    </a:p>
                    <a:p>
                      <a:r>
                        <a:rPr lang="pt-BR" sz="1600" baseline="0" dirty="0" smtClean="0"/>
                        <a:t>BB Conta Corrente 48.238-2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201.977,32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65.000,00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266.977,32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94585"/>
              </p:ext>
            </p:extLst>
          </p:nvPr>
        </p:nvGraphicFramePr>
        <p:xfrm>
          <a:off x="839416" y="4149080"/>
          <a:ext cx="10585176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EVENTUAIS / OUTRAS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dirty="0" smtClean="0"/>
                        <a:t>Aplicação Financeira</a:t>
                      </a:r>
                      <a:r>
                        <a:rPr lang="pt-BR" sz="1600" baseline="0" dirty="0" smtClean="0"/>
                        <a:t> CC </a:t>
                      </a:r>
                      <a:r>
                        <a:rPr lang="pt-BR" sz="1600" baseline="0" dirty="0" err="1" smtClean="0"/>
                        <a:t>BBrasil</a:t>
                      </a:r>
                      <a:endParaRPr lang="pt-BR" sz="1600" baseline="0" dirty="0" smtClean="0"/>
                    </a:p>
                    <a:p>
                      <a:r>
                        <a:rPr lang="pt-BR" sz="1600" baseline="0" dirty="0" smtClean="0"/>
                        <a:t>Repasse Extraordinário – Lei </a:t>
                      </a:r>
                      <a:r>
                        <a:rPr lang="pt-BR" sz="1600" baseline="0" dirty="0" err="1" smtClean="0"/>
                        <a:t>Munic</a:t>
                      </a:r>
                      <a:r>
                        <a:rPr lang="pt-BR" sz="1600" baseline="0" dirty="0" smtClean="0"/>
                        <a:t> 1.210/14– PMNA</a:t>
                      </a:r>
                    </a:p>
                    <a:p>
                      <a:r>
                        <a:rPr lang="pt-BR" sz="1600" baseline="0" dirty="0" smtClean="0"/>
                        <a:t>Devolução Saldo Suprimentos de Fundos</a:t>
                      </a:r>
                    </a:p>
                    <a:p>
                      <a:r>
                        <a:rPr lang="pt-BR" sz="1600" dirty="0" smtClean="0"/>
                        <a:t>Ajuda</a:t>
                      </a:r>
                      <a:r>
                        <a:rPr lang="pt-BR" sz="1600" baseline="0" dirty="0" smtClean="0"/>
                        <a:t> de Custo Edital de Compras</a:t>
                      </a:r>
                    </a:p>
                    <a:p>
                      <a:r>
                        <a:rPr lang="pt-BR" sz="1600" baseline="0" dirty="0" smtClean="0"/>
                        <a:t>Repasse Doações Voluntárias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  1.606,66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 97.500,00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</a:t>
                      </a:r>
                      <a:r>
                        <a:rPr lang="pt-BR" sz="1600" baseline="0" dirty="0" smtClean="0"/>
                        <a:t>         165,42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</a:t>
                      </a:r>
                      <a:r>
                        <a:rPr lang="pt-BR" sz="1600" baseline="0" dirty="0" smtClean="0"/>
                        <a:t>          25,00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R$                                500,00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99.797,08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39004"/>
              </p:ext>
            </p:extLst>
          </p:nvPr>
        </p:nvGraphicFramePr>
        <p:xfrm>
          <a:off x="839416" y="5949280"/>
          <a:ext cx="10585176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DOS INGRESSOS DE RECEITAS.................................................................................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1.609,311,90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ítulo 21"/>
          <p:cNvSpPr txBox="1">
            <a:spLocks/>
          </p:cNvSpPr>
          <p:nvPr/>
        </p:nvSpPr>
        <p:spPr>
          <a:xfrm>
            <a:off x="2095" y="548680"/>
            <a:ext cx="12097344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INGRESSOS DE RECEITAS – SETEMBRO/2017</a:t>
            </a:r>
            <a:endParaRPr lang="pt-BR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-1456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791257215"/>
              </p:ext>
            </p:extLst>
          </p:nvPr>
        </p:nvGraphicFramePr>
        <p:xfrm>
          <a:off x="119336" y="548680"/>
          <a:ext cx="11903968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34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47328" y="476672"/>
            <a:ext cx="12097344" cy="2417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PAGAMENTOS REALIZADOS – SETEMBRO/2017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88417"/>
              </p:ext>
            </p:extLst>
          </p:nvPr>
        </p:nvGraphicFramePr>
        <p:xfrm>
          <a:off x="839416" y="1700808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2.SERVIÇOS TOMADOS MÉDICOS / UTI</a:t>
                      </a:r>
                    </a:p>
                    <a:p>
                      <a:r>
                        <a:rPr lang="pt-BR" sz="1600" baseline="0" dirty="0" smtClean="0"/>
                        <a:t>Prestação Serviços Médicos</a:t>
                      </a:r>
                    </a:p>
                    <a:p>
                      <a:r>
                        <a:rPr lang="pt-BR" sz="1600" baseline="0" dirty="0" smtClean="0"/>
                        <a:t>Prestação Serviços 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</a:t>
                      </a:r>
                      <a:r>
                        <a:rPr lang="pt-BR" sz="1600" baseline="0" dirty="0" smtClean="0"/>
                        <a:t>   91.607,11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426.000,00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aseline="0" dirty="0" smtClean="0"/>
                    </a:p>
                    <a:p>
                      <a:endParaRPr lang="pt-B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</a:t>
                      </a:r>
                      <a:r>
                        <a:rPr lang="pt-BR" sz="1600" baseline="0" dirty="0" smtClean="0"/>
                        <a:t> 517.607,11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71943"/>
              </p:ext>
            </p:extLst>
          </p:nvPr>
        </p:nvGraphicFramePr>
        <p:xfrm>
          <a:off x="839416" y="764704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1.PAGAMENTO DE PESSOAL (CLT)</a:t>
                      </a:r>
                    </a:p>
                    <a:p>
                      <a:r>
                        <a:rPr lang="pt-BR" sz="1600" baseline="0" dirty="0" smtClean="0"/>
                        <a:t>Vencimentos (Salários, Férias, Rescisões)</a:t>
                      </a:r>
                    </a:p>
                    <a:p>
                      <a:r>
                        <a:rPr lang="pt-BR" sz="1600" baseline="0" dirty="0" smtClean="0"/>
                        <a:t>Encargos Folha Pagamento (</a:t>
                      </a:r>
                      <a:r>
                        <a:rPr lang="pt-BR" sz="1600" baseline="0" dirty="0" err="1" smtClean="0"/>
                        <a:t>Inss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Fgts</a:t>
                      </a:r>
                      <a:r>
                        <a:rPr lang="pt-BR" sz="1600" baseline="0" dirty="0" smtClean="0"/>
                        <a:t>, IR, Consignados)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402.356,96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115.543,40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517.900,36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47382"/>
              </p:ext>
            </p:extLst>
          </p:nvPr>
        </p:nvGraphicFramePr>
        <p:xfrm>
          <a:off x="839416" y="3284985"/>
          <a:ext cx="10585176" cy="72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72008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4.AQUISIÇÃO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DE APOIO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Uso Geral (</a:t>
                      </a:r>
                      <a:r>
                        <a:rPr lang="pt-BR" sz="1600" baseline="0" dirty="0" err="1" smtClean="0"/>
                        <a:t>Ortop</a:t>
                      </a:r>
                      <a:r>
                        <a:rPr lang="pt-BR" sz="1600" baseline="0" dirty="0" smtClean="0"/>
                        <a:t>, Bens Uso/</a:t>
                      </a:r>
                      <a:r>
                        <a:rPr lang="pt-BR" sz="1600" baseline="0" dirty="0" err="1" smtClean="0"/>
                        <a:t>Cons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Hosp</a:t>
                      </a:r>
                      <a:r>
                        <a:rPr lang="pt-BR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27.175,10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27.175,10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84825"/>
              </p:ext>
            </p:extLst>
          </p:nvPr>
        </p:nvGraphicFramePr>
        <p:xfrm>
          <a:off x="839416" y="6381328"/>
          <a:ext cx="10585176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DOS PAGAMENTOS REALIZADOS.............................................................................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1.315.639,46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65089"/>
              </p:ext>
            </p:extLst>
          </p:nvPr>
        </p:nvGraphicFramePr>
        <p:xfrm>
          <a:off x="839416" y="2636912"/>
          <a:ext cx="10585177" cy="586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3"/>
                <a:gridCol w="2736303"/>
                <a:gridCol w="2520281"/>
              </a:tblGrid>
              <a:tr h="586864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3.OUTROS SERVIÇOS TOMADOS</a:t>
                      </a:r>
                    </a:p>
                    <a:p>
                      <a:r>
                        <a:rPr lang="pt-BR" sz="1600" baseline="0" dirty="0" smtClean="0"/>
                        <a:t>Prestação Serviços de Apoio (</a:t>
                      </a:r>
                      <a:r>
                        <a:rPr lang="pt-BR" sz="1600" baseline="0" dirty="0" err="1" smtClean="0"/>
                        <a:t>Manut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Inform</a:t>
                      </a:r>
                      <a:r>
                        <a:rPr lang="pt-BR" sz="1600" baseline="0" dirty="0" smtClean="0"/>
                        <a:t>, Esterilização)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52.460,64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</a:t>
                      </a:r>
                      <a:r>
                        <a:rPr lang="pt-BR" sz="1600" baseline="0" dirty="0" smtClean="0"/>
                        <a:t>52.460,94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74407"/>
              </p:ext>
            </p:extLst>
          </p:nvPr>
        </p:nvGraphicFramePr>
        <p:xfrm>
          <a:off x="839416" y="4077072"/>
          <a:ext cx="10585175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648072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APLICAÇÃO DIRETA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</a:t>
                      </a:r>
                      <a:r>
                        <a:rPr lang="pt-BR" sz="1600" baseline="0" dirty="0" err="1" smtClean="0"/>
                        <a:t>Aplic</a:t>
                      </a:r>
                      <a:r>
                        <a:rPr lang="pt-BR" sz="1600" baseline="0" dirty="0" smtClean="0"/>
                        <a:t> Direta (</a:t>
                      </a:r>
                      <a:r>
                        <a:rPr lang="pt-BR" sz="1600" baseline="0" dirty="0" err="1" smtClean="0"/>
                        <a:t>Prod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Limp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Nutriç</a:t>
                      </a:r>
                      <a:r>
                        <a:rPr lang="pt-BR" sz="1600" baseline="0" dirty="0" smtClean="0"/>
                        <a:t>, Gases)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100.340,67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100.340,67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74164"/>
              </p:ext>
            </p:extLst>
          </p:nvPr>
        </p:nvGraphicFramePr>
        <p:xfrm>
          <a:off x="839416" y="4797152"/>
          <a:ext cx="10585175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6.FARMÁCIA HOSPITALAR E EXAMES</a:t>
                      </a:r>
                    </a:p>
                    <a:p>
                      <a:r>
                        <a:rPr lang="pt-BR" sz="1600" baseline="0" dirty="0" smtClean="0"/>
                        <a:t>Medicamentos / Correlatos</a:t>
                      </a:r>
                    </a:p>
                    <a:p>
                      <a:r>
                        <a:rPr lang="pt-BR" sz="1600" baseline="0" dirty="0" smtClean="0"/>
                        <a:t>Exames Laboratoriais / Imagem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56.018,53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36.146,23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</a:t>
                      </a:r>
                      <a:r>
                        <a:rPr lang="pt-BR" sz="1600" baseline="0" dirty="0" smtClean="0"/>
                        <a:t> 92.164,76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69547"/>
              </p:ext>
            </p:extLst>
          </p:nvPr>
        </p:nvGraphicFramePr>
        <p:xfrm>
          <a:off x="839416" y="5730200"/>
          <a:ext cx="10585176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7.SERVIÇOS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PÚBLICOS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Telefone/Internet/Luz/Correios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  7.990,52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7.990,52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301905718"/>
              </p:ext>
            </p:extLst>
          </p:nvPr>
        </p:nvGraphicFramePr>
        <p:xfrm>
          <a:off x="263352" y="836712"/>
          <a:ext cx="115932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1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sp>
        <p:nvSpPr>
          <p:cNvPr id="6" name="Título 21"/>
          <p:cNvSpPr txBox="1">
            <a:spLocks/>
          </p:cNvSpPr>
          <p:nvPr/>
        </p:nvSpPr>
        <p:spPr>
          <a:xfrm>
            <a:off x="119335" y="908720"/>
            <a:ext cx="1195332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APURAÇÃO RESULTADO PRIMÁRIO – SETEMBRO/2017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39447"/>
              </p:ext>
            </p:extLst>
          </p:nvPr>
        </p:nvGraphicFramePr>
        <p:xfrm>
          <a:off x="1343472" y="2348880"/>
          <a:ext cx="8600504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4392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MÊS ANTERIOR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266.977,32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6002"/>
              </p:ext>
            </p:extLst>
          </p:nvPr>
        </p:nvGraphicFramePr>
        <p:xfrm>
          <a:off x="1343472" y="3140968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INGRESSOS</a:t>
                      </a:r>
                      <a:r>
                        <a:rPr lang="pt-BR" sz="1600" baseline="0" dirty="0" smtClean="0"/>
                        <a:t> RECEITAS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1.342.334,58  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90024"/>
              </p:ext>
            </p:extLst>
          </p:nvPr>
        </p:nvGraphicFramePr>
        <p:xfrm>
          <a:off x="1343472" y="4005064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PAGAMENTOS REALIZADOS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 1.315.639,46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4842"/>
              </p:ext>
            </p:extLst>
          </p:nvPr>
        </p:nvGraphicFramePr>
        <p:xfrm>
          <a:off x="1343472" y="5157192"/>
          <a:ext cx="8640960" cy="106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3312368"/>
              </a:tblGrid>
              <a:tr h="102260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NO MÊS SETEMBRO 2017</a:t>
                      </a:r>
                    </a:p>
                    <a:p>
                      <a:endParaRPr lang="pt-BR" sz="1600" dirty="0" smtClean="0"/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34.000-6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48.238-2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   293.672,44</a:t>
                      </a:r>
                    </a:p>
                    <a:p>
                      <a:r>
                        <a:rPr lang="pt-BR" sz="1600" dirty="0" smtClean="0"/>
                        <a:t>...............................................................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   208.457,59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     85.214,85</a:t>
                      </a:r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90800707"/>
              </p:ext>
            </p:extLst>
          </p:nvPr>
        </p:nvGraphicFramePr>
        <p:xfrm>
          <a:off x="19908" y="548680"/>
          <a:ext cx="1214467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9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Médico 16: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27_TF02901024_TF02901024.potx" id="{79E3537E-98CC-4441-9DF6-9EC8F3C0C5D6}" vid="{4D73D07C-392E-48C5-BCE9-497E5C87D5F1}"/>
    </a:ext>
  </a:extLst>
</a:theme>
</file>

<file path=ppt/theme/theme2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design médico (widescreen)</Template>
  <TotalTime>11155</TotalTime>
  <Words>602</Words>
  <Application>Microsoft Office PowerPoint</Application>
  <PresentationFormat>Personalizar</PresentationFormat>
  <Paragraphs>194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Design Médico 16:9</vt:lpstr>
      <vt:lpstr>Apresentação do PowerPoint</vt:lpstr>
      <vt:lpstr>   FUNDAÇÃO SERVIÇOS DE SAÚDE DE NOVA ANDRADINA</vt:lpstr>
      <vt:lpstr>REPASSES CONFORME CONTRATO PREST SERVIÇOS N. 056/2014 E ADITIVOS POR MÊS </vt:lpstr>
      <vt:lpstr>INGRESSOS DE RECEITAS – AGOSTO/2017</vt:lpstr>
      <vt:lpstr>Apresentação do PowerPoint</vt:lpstr>
      <vt:lpstr>PAGAMENTOS REALIZADOS – SETEMBRO/2017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FUNDAÇÃO SERVIÇOS DE SAÚDE DE NOVA ANDRADINA</dc:title>
  <dc:creator>REGIONAL</dc:creator>
  <cp:lastModifiedBy>computer-w7</cp:lastModifiedBy>
  <cp:revision>128</cp:revision>
  <cp:lastPrinted>2017-09-01T17:58:13Z</cp:lastPrinted>
  <dcterms:created xsi:type="dcterms:W3CDTF">2017-08-25T21:10:37Z</dcterms:created>
  <dcterms:modified xsi:type="dcterms:W3CDTF">2017-11-27T12:11:44Z</dcterms:modified>
</cp:coreProperties>
</file>