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4" r:id="rId3"/>
    <p:sldId id="266" r:id="rId4"/>
    <p:sldId id="258" r:id="rId5"/>
    <p:sldId id="262" r:id="rId6"/>
    <p:sldId id="259" r:id="rId7"/>
    <p:sldId id="263" r:id="rId8"/>
    <p:sldId id="260" r:id="rId9"/>
    <p:sldId id="261" r:id="rId10"/>
  </p:sldIdLst>
  <p:sldSz cx="12192000" cy="6858000"/>
  <p:notesSz cx="6858000" cy="9947275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>
      <p:cViewPr varScale="1">
        <p:scale>
          <a:sx n="84" d="100"/>
          <a:sy n="84" d="100"/>
        </p:scale>
        <p:origin x="696" y="6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200" b="1" i="0" u="sng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u="sng" dirty="0"/>
              <a:t>RECEITAS </a:t>
            </a:r>
            <a:r>
              <a:rPr lang="en-US" u="sng" dirty="0" smtClean="0"/>
              <a:t>1º</a:t>
            </a:r>
            <a:r>
              <a:rPr lang="en-US" u="sng" baseline="0" dirty="0" smtClean="0"/>
              <a:t> QUADRIMESTRE</a:t>
            </a:r>
            <a:r>
              <a:rPr lang="en-US" u="sng" dirty="0" smtClean="0"/>
              <a:t>/2018 </a:t>
            </a:r>
            <a:r>
              <a:rPr lang="en-US" u="sng" baseline="0" dirty="0" smtClean="0"/>
              <a:t> R$ 7.253.128,83</a:t>
            </a:r>
            <a:r>
              <a:rPr lang="en-US" u="sng" dirty="0" smtClean="0"/>
              <a:t> </a:t>
            </a:r>
            <a:endParaRPr lang="en-US" u="sng" dirty="0"/>
          </a:p>
          <a:p>
            <a:pPr algn="l">
              <a:defRPr u="sng"/>
            </a:pPr>
            <a:r>
              <a:rPr lang="en-US" u="sng" dirty="0"/>
              <a:t> POR FONTE</a:t>
            </a:r>
          </a:p>
        </c:rich>
      </c:tx>
      <c:layout>
        <c:manualLayout>
          <c:xMode val="edge"/>
          <c:yMode val="edge"/>
          <c:x val="0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200" b="1" i="0" u="sng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9029847440944878"/>
          <c:y val="0.13714225571825844"/>
          <c:w val="0.40460277230971131"/>
          <c:h val="0.84973172624018478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RECEITAS - POR FONTE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7030A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00B0F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2.6397836418915105E-2"/>
                  <c:y val="-1.791989882821319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5030114328264324"/>
                  <c:y val="8.466531736748138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912692641646886E-2"/>
                  <c:y val="-0.1020067618871719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2621295688966905"/>
                  <c:y val="0.154661495208192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5952237102787951E-2"/>
                  <c:y val="-4.204856194463274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7583212589281155E-3"/>
                  <c:y val="-3.2497973486016353E-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Plan1!$A$2:$A$7</c:f>
              <c:strCache>
                <c:ptCount val="6"/>
                <c:pt idx="0">
                  <c:v>SALDO ANTERIOR</c:v>
                </c:pt>
                <c:pt idx="1">
                  <c:v>FEDERAL - MAC RUE</c:v>
                </c:pt>
                <c:pt idx="2">
                  <c:v>SES - HR E UTI</c:v>
                </c:pt>
                <c:pt idx="3">
                  <c:v>NOVA ANDRADINA</c:v>
                </c:pt>
                <c:pt idx="4">
                  <c:v>MUNICIPIOS MICRORREGIÃO</c:v>
                </c:pt>
                <c:pt idx="5">
                  <c:v>DIVERSAS</c:v>
                </c:pt>
              </c:strCache>
            </c:strRef>
          </c:cat>
          <c:val>
            <c:numRef>
              <c:f>Plan1!$B$2:$B$7</c:f>
              <c:numCache>
                <c:formatCode>_("R$"* #,##0.00_);_("R$"* \(#,##0.00\);_("R$"* "-"??_);_(@_)</c:formatCode>
                <c:ptCount val="6"/>
                <c:pt idx="0">
                  <c:v>705200.47</c:v>
                </c:pt>
                <c:pt idx="1">
                  <c:v>1466150</c:v>
                </c:pt>
                <c:pt idx="2">
                  <c:v>3096343.52</c:v>
                </c:pt>
                <c:pt idx="3">
                  <c:v>1700000</c:v>
                </c:pt>
                <c:pt idx="4">
                  <c:v>240000</c:v>
                </c:pt>
                <c:pt idx="5">
                  <c:v>45434.84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Plan1!$A$2:$A$7</c:f>
              <c:strCache>
                <c:ptCount val="6"/>
                <c:pt idx="0">
                  <c:v>SALDO ANTERIOR</c:v>
                </c:pt>
                <c:pt idx="1">
                  <c:v>FEDERAL - MAC RUE</c:v>
                </c:pt>
                <c:pt idx="2">
                  <c:v>SES - HR E UTI</c:v>
                </c:pt>
                <c:pt idx="3">
                  <c:v>NOVA ANDRADINA</c:v>
                </c:pt>
                <c:pt idx="4">
                  <c:v>MUNICIPIOS MICRORREGIÃO</c:v>
                </c:pt>
                <c:pt idx="5">
                  <c:v>DIVERSAS</c:v>
                </c:pt>
              </c:strCache>
            </c:strRef>
          </c:cat>
          <c:val>
            <c:numRef>
              <c:f>Plan1!$C$2:$C$7</c:f>
              <c:numCache>
                <c:formatCode>0.000%</c:formatCode>
                <c:ptCount val="6"/>
                <c:pt idx="0">
                  <c:v>9.7227070761956941E-2</c:v>
                </c:pt>
                <c:pt idx="1">
                  <c:v>0.20214034995983932</c:v>
                </c:pt>
                <c:pt idx="2">
                  <c:v>0.42689763170799766</c:v>
                </c:pt>
                <c:pt idx="3">
                  <c:v>0.23438160824726453</c:v>
                </c:pt>
                <c:pt idx="4">
                  <c:v>3.3089168223143228E-2</c:v>
                </c:pt>
                <c:pt idx="5">
                  <c:v>6.2641710997983196E-3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  <a:scene3d>
      <a:camera prst="orthographicFront"/>
      <a:lightRig rig="threePt" dir="t"/>
    </a:scene3d>
    <a:sp3d>
      <a:bevelB w="152400" h="50800" prst="softRound"/>
    </a:sp3d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PAGAMENTOS</a:t>
            </a:r>
            <a:r>
              <a:rPr lang="en-US" b="1" baseline="0" dirty="0" smtClean="0"/>
              <a:t> REALIZADOS 1º QUADRIMESTRE / 2018 R$ 7.126.682,74</a:t>
            </a:r>
          </a:p>
          <a:p>
            <a:pPr algn="l">
              <a:defRPr b="1"/>
            </a:pPr>
            <a:r>
              <a:rPr lang="en-US" b="1" baseline="0" dirty="0" smtClean="0"/>
              <a:t>POR DESTINO</a:t>
            </a:r>
            <a:endParaRPr lang="en-US" b="1" dirty="0"/>
          </a:p>
        </c:rich>
      </c:tx>
      <c:layout>
        <c:manualLayout>
          <c:xMode val="edge"/>
          <c:yMode val="edge"/>
          <c:x val="1.9916696626530694E-4"/>
          <c:y val="2.7303128500082071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4864738976552641"/>
                  <c:y val="0.1054694610189713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7846593649704889"/>
                  <c:y val="-0.2937271892658183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7636667009393704E-2"/>
                  <c:y val="7.693021825230747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Plan1!$A$2:$A$4</c:f>
              <c:strCache>
                <c:ptCount val="3"/>
                <c:pt idx="0">
                  <c:v>PAGAMENTO DE PESSOAL</c:v>
                </c:pt>
                <c:pt idx="1">
                  <c:v>SERVIÇOS MÉDICOS HR / UTI</c:v>
                </c:pt>
                <c:pt idx="2">
                  <c:v>DEMAIS CUSTEIOS</c:v>
                </c:pt>
              </c:strCache>
            </c:strRef>
          </c:cat>
          <c:val>
            <c:numRef>
              <c:f>Plan1!$B$2:$B$4</c:f>
              <c:numCache>
                <c:formatCode>_("R$"* #,##0.00_);_("R$"* \(#,##0.00\);_("R$"* "-"??_);_(@_)</c:formatCode>
                <c:ptCount val="3"/>
                <c:pt idx="0">
                  <c:v>2112643.44</c:v>
                </c:pt>
                <c:pt idx="1">
                  <c:v>3733253.13</c:v>
                </c:pt>
                <c:pt idx="2">
                  <c:v>1280786.17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Plan1!$A$2:$A$4</c:f>
              <c:strCache>
                <c:ptCount val="3"/>
                <c:pt idx="0">
                  <c:v>PAGAMENTO DE PESSOAL</c:v>
                </c:pt>
                <c:pt idx="1">
                  <c:v>SERVIÇOS MÉDICOS HR / UTI</c:v>
                </c:pt>
                <c:pt idx="2">
                  <c:v>DEMAIS CUSTEIOS</c:v>
                </c:pt>
              </c:strCache>
            </c:strRef>
          </c:cat>
          <c:val>
            <c:numRef>
              <c:f>Plan1!$C$2:$C$4</c:f>
              <c:numCache>
                <c:formatCode>0.00%</c:formatCode>
                <c:ptCount val="3"/>
                <c:pt idx="0">
                  <c:v>0.2964412650586814</c:v>
                </c:pt>
                <c:pt idx="1">
                  <c:v>0.52384163378654902</c:v>
                </c:pt>
                <c:pt idx="2">
                  <c:v>0.17971701796283412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sng" strike="noStrike" kern="1200" cap="none" spc="50" baseline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defRPr>
            </a:pPr>
            <a:r>
              <a:rPr lang="en-US" b="1" u="sng" cap="none" spc="50" baseline="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RESTOS A RECEBER E A PAGAR NO 1º QUADRIMESTRE/2018</a:t>
            </a:r>
            <a:endParaRPr lang="en-US" b="1" u="sng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sng" strike="noStrike" kern="1200" cap="none" spc="50" baseline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61007217847769"/>
          <c:y val="8.9845204713344229E-2"/>
          <c:w val="0.87244094488188972"/>
          <c:h val="0.603758147242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glow rad="393700">
                <a:schemeClr val="accent1">
                  <a:alpha val="0"/>
                </a:schemeClr>
              </a:glow>
              <a:outerShdw blurRad="57150" dir="5400000" sx="1000" sy="1000" algn="ctr" rotWithShape="0">
                <a:srgbClr val="000000">
                  <a:alpha val="63000"/>
                </a:srgbClr>
              </a:outerShdw>
              <a:softEdge rad="0"/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1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1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1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1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1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1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2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Lbls>
            <c:dLbl>
              <c:idx val="0"/>
              <c:layout>
                <c:manualLayout>
                  <c:x val="-8.3698431707336547E-3"/>
                  <c:y val="4.23452923611419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2743563597271491E-3"/>
                  <c:y val="-5.88982647892324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2743563597271301E-3"/>
                  <c:y val="-5.62596286129091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137178179863565E-3"/>
                  <c:y val="-5.99741335040860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1829042398180867E-3"/>
                  <c:y val="-3.11163485129935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1494834936670209E-2"/>
                  <c:y val="-4.7981081954949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8342845925171075E-17"/>
                  <c:y val="-5.38124552249687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1.30425036624309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7.638800644811996E-17"/>
                  <c:y val="-1.28856581930104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0954868110065056E-3"/>
                  <c:y val="-4.05408189789073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1453299026931317E-3"/>
                  <c:y val="-4.89315805823766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1.0457260599545217E-3"/>
                  <c:y val="-8.08457963774226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6.2905774647516212E-3"/>
                  <c:y val="-5.31374220993705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5.2204785769430417E-3"/>
                  <c:y val="-0.1226052886840420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2.0833003970793999E-3"/>
                  <c:y val="-0.1567536596653838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5.1961880897236253E-3"/>
                  <c:y val="-1.95654999270920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1.0457260599545217E-3"/>
                  <c:y val="-0.1574526256395300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1.2186413927029071E-5"/>
                  <c:y val="-9.31304799883347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3.1371781798637181E-3"/>
                  <c:y val="-7.2051504758040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3.1290264570338448E-3"/>
                  <c:y val="-2.54631243937540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5.2233522650920503E-2"/>
                  <c:y val="3.8714314696353967E-2"/>
                </c:manualLayout>
              </c:layout>
              <c:spPr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Plan1!$A$2:$A$26</c:f>
              <c:strCache>
                <c:ptCount val="22"/>
                <c:pt idx="0">
                  <c:v>Saldo em Banco</c:v>
                </c:pt>
                <c:pt idx="1">
                  <c:v>A Rec MAC / RUE</c:v>
                </c:pt>
                <c:pt idx="2">
                  <c:v>A Rec SES </c:v>
                </c:pt>
                <c:pt idx="3">
                  <c:v>A Rec SES UTI</c:v>
                </c:pt>
                <c:pt idx="4">
                  <c:v>A Rec SES Batayporã</c:v>
                </c:pt>
                <c:pt idx="5">
                  <c:v>A Rec Muncípios Cob Jud</c:v>
                </c:pt>
                <c:pt idx="6">
                  <c:v>INSS Patronal/Serv Judic</c:v>
                </c:pt>
                <c:pt idx="7">
                  <c:v>Folha Pgto / Férias</c:v>
                </c:pt>
                <c:pt idx="8">
                  <c:v>FGTS </c:v>
                </c:pt>
                <c:pt idx="9">
                  <c:v>FGTS Parcelamento</c:v>
                </c:pt>
                <c:pt idx="10">
                  <c:v>Acordo Trabalhista</c:v>
                </c:pt>
                <c:pt idx="11">
                  <c:v>Pis Folha - Judicial</c:v>
                </c:pt>
                <c:pt idx="12">
                  <c:v>INSS Ret Servidores</c:v>
                </c:pt>
                <c:pt idx="13">
                  <c:v>IR Ret Servidores</c:v>
                </c:pt>
                <c:pt idx="14">
                  <c:v>Contr Sindical Servidores</c:v>
                </c:pt>
                <c:pt idx="15">
                  <c:v>Consignado Servidores</c:v>
                </c:pt>
                <c:pt idx="16">
                  <c:v>IR Retido Médicos 14 15 16</c:v>
                </c:pt>
                <c:pt idx="17">
                  <c:v>ISSQN Retido Serviços</c:v>
                </c:pt>
                <c:pt idx="18">
                  <c:v>Serv Médicos / HR</c:v>
                </c:pt>
                <c:pt idx="19">
                  <c:v>Serv Prest UTI</c:v>
                </c:pt>
                <c:pt idx="20">
                  <c:v>Insumos/Serviços Pgar</c:v>
                </c:pt>
                <c:pt idx="21">
                  <c:v>Saldo Final Apurado</c:v>
                </c:pt>
              </c:strCache>
            </c:strRef>
          </c:cat>
          <c:val>
            <c:numRef>
              <c:f>Plan1!$B$2:$B$26</c:f>
              <c:numCache>
                <c:formatCode>_("R$"* #,##0.00_);_("R$"* \(#,##0.00\);_("R$"* "-"??_);_(@_)</c:formatCode>
                <c:ptCount val="22"/>
                <c:pt idx="0">
                  <c:v>126446.09</c:v>
                </c:pt>
                <c:pt idx="1">
                  <c:v>366537.5</c:v>
                </c:pt>
                <c:pt idx="2">
                  <c:v>505000</c:v>
                </c:pt>
                <c:pt idx="3">
                  <c:v>426000</c:v>
                </c:pt>
                <c:pt idx="4">
                  <c:v>30835.88</c:v>
                </c:pt>
                <c:pt idx="5">
                  <c:v>824403.57</c:v>
                </c:pt>
                <c:pt idx="6">
                  <c:v>3399101.38</c:v>
                </c:pt>
                <c:pt idx="7">
                  <c:v>377242.68</c:v>
                </c:pt>
                <c:pt idx="8">
                  <c:v>36691.129999999997</c:v>
                </c:pt>
                <c:pt idx="9">
                  <c:v>475247.47</c:v>
                </c:pt>
                <c:pt idx="10">
                  <c:v>19335.78</c:v>
                </c:pt>
                <c:pt idx="11">
                  <c:v>57566.22</c:v>
                </c:pt>
                <c:pt idx="12">
                  <c:v>661174.31999999995</c:v>
                </c:pt>
                <c:pt idx="13">
                  <c:v>17500.23</c:v>
                </c:pt>
                <c:pt idx="14">
                  <c:v>2788.26</c:v>
                </c:pt>
                <c:pt idx="15">
                  <c:v>7807.35</c:v>
                </c:pt>
                <c:pt idx="16">
                  <c:v>568617.81999999995</c:v>
                </c:pt>
                <c:pt idx="17">
                  <c:v>12986.96</c:v>
                </c:pt>
                <c:pt idx="18">
                  <c:v>487388.11</c:v>
                </c:pt>
                <c:pt idx="19">
                  <c:v>426000</c:v>
                </c:pt>
                <c:pt idx="20">
                  <c:v>433188.94</c:v>
                </c:pt>
                <c:pt idx="21">
                  <c:v>4703413.6100000003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70751016"/>
        <c:axId val="229349744"/>
      </c:barChart>
      <c:catAx>
        <c:axId val="170751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pt-BR"/>
          </a:p>
        </c:txPr>
        <c:crossAx val="229349744"/>
        <c:crosses val="autoZero"/>
        <c:auto val="1"/>
        <c:lblAlgn val="ctr"/>
        <c:lblOffset val="100"/>
        <c:noMultiLvlLbl val="0"/>
      </c:catAx>
      <c:valAx>
        <c:axId val="229349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R$&quot;* #,##0.00_);_(&quot;R$&quot;* \(#,##0.00\);_(&quot;R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0751016"/>
        <c:crosses val="autoZero"/>
        <c:crossBetween val="between"/>
      </c:valAx>
      <c:spPr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sq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  <a:miter lim="800000"/>
        </a:ln>
        <a:effectLst/>
      </c:spPr>
    </c:plotArea>
    <c:plotVisOnly val="1"/>
    <c:dispBlanksAs val="gap"/>
    <c:showDLblsOverMax val="0"/>
  </c:chart>
  <c:spPr>
    <a:solidFill>
      <a:schemeClr val="accent4">
        <a:lumMod val="40000"/>
        <a:lumOff val="60000"/>
      </a:schemeClr>
    </a:solidFill>
    <a:ln w="6350"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D2891D-ABE4-4ECF-8102-2698F40E8D9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E833D45-D904-4296-847D-C901FB714B0B}">
      <dgm:prSet phldrT="[Texto]"/>
      <dgm:spPr/>
      <dgm:t>
        <a:bodyPr/>
        <a:lstStyle/>
        <a:p>
          <a:r>
            <a:rPr lang="pt-BR" dirty="0" smtClean="0"/>
            <a:t>TETO FEDERAL – MÉDIA E ALTA COMPLEXIDADE (MAC)</a:t>
          </a:r>
          <a:endParaRPr lang="pt-BR" dirty="0"/>
        </a:p>
      </dgm:t>
    </dgm:pt>
    <dgm:pt modelId="{585D8CBB-131C-4FF2-8EDC-F46C5FC8F18F}" type="parTrans" cxnId="{E11ED59E-272D-4802-9E56-57064639DDFF}">
      <dgm:prSet/>
      <dgm:spPr/>
      <dgm:t>
        <a:bodyPr/>
        <a:lstStyle/>
        <a:p>
          <a:endParaRPr lang="pt-BR"/>
        </a:p>
      </dgm:t>
    </dgm:pt>
    <dgm:pt modelId="{B334545E-21EF-492D-9912-65178CA20266}" type="sibTrans" cxnId="{E11ED59E-272D-4802-9E56-57064639DDFF}">
      <dgm:prSet/>
      <dgm:spPr/>
      <dgm:t>
        <a:bodyPr/>
        <a:lstStyle/>
        <a:p>
          <a:endParaRPr lang="pt-BR"/>
        </a:p>
      </dgm:t>
    </dgm:pt>
    <dgm:pt modelId="{A967EC48-656E-4BE5-B64C-74BED1DA09D3}">
      <dgm:prSet phldrT="[Texto]"/>
      <dgm:spPr/>
      <dgm:t>
        <a:bodyPr/>
        <a:lstStyle/>
        <a:p>
          <a:r>
            <a:rPr lang="pt-BR" dirty="0" smtClean="0"/>
            <a:t>SECRETARIA DE ESTADO DE SAÚDE UTI (SES MS)</a:t>
          </a:r>
          <a:endParaRPr lang="pt-BR" dirty="0"/>
        </a:p>
      </dgm:t>
    </dgm:pt>
    <dgm:pt modelId="{A52E5DB4-0B93-4073-B970-AAAF7E08EF8B}" type="parTrans" cxnId="{273713A2-671B-4241-A834-A2E028945CAD}">
      <dgm:prSet/>
      <dgm:spPr/>
      <dgm:t>
        <a:bodyPr/>
        <a:lstStyle/>
        <a:p>
          <a:endParaRPr lang="pt-BR"/>
        </a:p>
      </dgm:t>
    </dgm:pt>
    <dgm:pt modelId="{0B7CFD27-3FE9-412B-B370-E698487C8FA6}" type="sibTrans" cxnId="{273713A2-671B-4241-A834-A2E028945CAD}">
      <dgm:prSet/>
      <dgm:spPr/>
      <dgm:t>
        <a:bodyPr/>
        <a:lstStyle/>
        <a:p>
          <a:endParaRPr lang="pt-BR"/>
        </a:p>
      </dgm:t>
    </dgm:pt>
    <dgm:pt modelId="{584720E8-FBA0-4923-85F3-2ECEC353EC4D}">
      <dgm:prSet phldrT="[Texto]"/>
      <dgm:spPr/>
      <dgm:t>
        <a:bodyPr/>
        <a:lstStyle/>
        <a:p>
          <a:r>
            <a:rPr lang="pt-BR" dirty="0" smtClean="0"/>
            <a:t>R$      425.000,00</a:t>
          </a:r>
          <a:endParaRPr lang="pt-BR" dirty="0"/>
        </a:p>
      </dgm:t>
    </dgm:pt>
    <dgm:pt modelId="{6CB7AD35-DCA3-4062-8831-CB720031FFBC}" type="parTrans" cxnId="{140EB042-6515-4058-B50D-970D84331A65}">
      <dgm:prSet/>
      <dgm:spPr/>
      <dgm:t>
        <a:bodyPr/>
        <a:lstStyle/>
        <a:p>
          <a:endParaRPr lang="pt-BR"/>
        </a:p>
      </dgm:t>
    </dgm:pt>
    <dgm:pt modelId="{3E1F62BE-9CC3-40FD-9BEA-EF0DF45C780F}" type="sibTrans" cxnId="{140EB042-6515-4058-B50D-970D84331A65}">
      <dgm:prSet/>
      <dgm:spPr/>
      <dgm:t>
        <a:bodyPr/>
        <a:lstStyle/>
        <a:p>
          <a:endParaRPr lang="pt-BR"/>
        </a:p>
      </dgm:t>
    </dgm:pt>
    <dgm:pt modelId="{929D4D0F-90CB-4946-BE79-3FC9D4579D33}">
      <dgm:prSet phldrT="[Texto]"/>
      <dgm:spPr/>
      <dgm:t>
        <a:bodyPr/>
        <a:lstStyle/>
        <a:p>
          <a:r>
            <a:rPr lang="pt-BR" dirty="0" smtClean="0"/>
            <a:t>FUNDO MUNCIPAL DE SAÚDE NOVA ANDRADINA</a:t>
          </a:r>
          <a:endParaRPr lang="pt-BR" dirty="0"/>
        </a:p>
      </dgm:t>
    </dgm:pt>
    <dgm:pt modelId="{5FD7AB60-660B-49E5-8671-632D267466C1}" type="parTrans" cxnId="{79FA03EF-C986-4775-A4F8-43E59D7DFEF2}">
      <dgm:prSet/>
      <dgm:spPr/>
      <dgm:t>
        <a:bodyPr/>
        <a:lstStyle/>
        <a:p>
          <a:endParaRPr lang="pt-BR"/>
        </a:p>
      </dgm:t>
    </dgm:pt>
    <dgm:pt modelId="{C9EC852E-D054-4CC8-9BE6-18C10D599772}" type="sibTrans" cxnId="{79FA03EF-C986-4775-A4F8-43E59D7DFEF2}">
      <dgm:prSet/>
      <dgm:spPr/>
      <dgm:t>
        <a:bodyPr/>
        <a:lstStyle/>
        <a:p>
          <a:endParaRPr lang="pt-BR"/>
        </a:p>
      </dgm:t>
    </dgm:pt>
    <dgm:pt modelId="{C4F88EBF-CAE5-46FC-98EC-DDE77BF3A766}">
      <dgm:prSet phldrT="[Texto]"/>
      <dgm:spPr/>
      <dgm:t>
        <a:bodyPr/>
        <a:lstStyle/>
        <a:p>
          <a:r>
            <a:rPr lang="pt-BR" dirty="0" smtClean="0"/>
            <a:t>MUNICIPIOS DA MICRORREGIÃO DE NOVA ANDRADINA</a:t>
          </a:r>
          <a:endParaRPr lang="pt-BR" dirty="0"/>
        </a:p>
      </dgm:t>
    </dgm:pt>
    <dgm:pt modelId="{4093FD7C-9025-4DA7-9BEF-431075CB14F5}" type="parTrans" cxnId="{0766E3E5-5EEB-42FD-A01D-E3FBB2B66C7C}">
      <dgm:prSet/>
      <dgm:spPr/>
      <dgm:t>
        <a:bodyPr/>
        <a:lstStyle/>
        <a:p>
          <a:endParaRPr lang="pt-BR"/>
        </a:p>
      </dgm:t>
    </dgm:pt>
    <dgm:pt modelId="{14D823BC-1908-4EF9-8681-BBF45B5956D0}" type="sibTrans" cxnId="{0766E3E5-5EEB-42FD-A01D-E3FBB2B66C7C}">
      <dgm:prSet/>
      <dgm:spPr/>
      <dgm:t>
        <a:bodyPr/>
        <a:lstStyle/>
        <a:p>
          <a:endParaRPr lang="pt-BR"/>
        </a:p>
      </dgm:t>
    </dgm:pt>
    <dgm:pt modelId="{141F4A07-8A53-4199-BD1A-F57050CD0E05}">
      <dgm:prSet phldrT="[Texto]"/>
      <dgm:spPr/>
      <dgm:t>
        <a:bodyPr/>
        <a:lstStyle/>
        <a:p>
          <a:r>
            <a:rPr lang="pt-BR" dirty="0" smtClean="0"/>
            <a:t>R$      440.000,00</a:t>
          </a:r>
          <a:endParaRPr lang="pt-BR" dirty="0"/>
        </a:p>
      </dgm:t>
    </dgm:pt>
    <dgm:pt modelId="{187DBB1A-8F53-4C8B-A975-FCD3DA60246A}" type="parTrans" cxnId="{E7A0264F-8C8E-48DF-9288-9DB98BCA1DD9}">
      <dgm:prSet/>
      <dgm:spPr/>
      <dgm:t>
        <a:bodyPr/>
        <a:lstStyle/>
        <a:p>
          <a:endParaRPr lang="pt-BR"/>
        </a:p>
      </dgm:t>
    </dgm:pt>
    <dgm:pt modelId="{C69A72C1-09BE-435E-A305-B427507657FE}" type="sibTrans" cxnId="{E7A0264F-8C8E-48DF-9288-9DB98BCA1DD9}">
      <dgm:prSet/>
      <dgm:spPr/>
      <dgm:t>
        <a:bodyPr/>
        <a:lstStyle/>
        <a:p>
          <a:endParaRPr lang="pt-BR"/>
        </a:p>
      </dgm:t>
    </dgm:pt>
    <dgm:pt modelId="{F6AC7181-0A76-4ABC-9B12-7B5ED779AA40}">
      <dgm:prSet phldrT="[Texto]"/>
      <dgm:spPr/>
      <dgm:t>
        <a:bodyPr/>
        <a:lstStyle/>
        <a:p>
          <a:r>
            <a:rPr lang="pt-BR" dirty="0" smtClean="0"/>
            <a:t>TETO FEDERAL – REDE URGÊNCIA E EMERGÊNCIA (RUE)</a:t>
          </a:r>
          <a:endParaRPr lang="pt-BR" dirty="0"/>
        </a:p>
      </dgm:t>
    </dgm:pt>
    <dgm:pt modelId="{037F6490-415C-467A-B9D4-008549AC6723}" type="parTrans" cxnId="{26FA9843-781E-4259-8FD5-7B63CE1D1936}">
      <dgm:prSet/>
      <dgm:spPr/>
      <dgm:t>
        <a:bodyPr/>
        <a:lstStyle/>
        <a:p>
          <a:endParaRPr lang="pt-BR"/>
        </a:p>
      </dgm:t>
    </dgm:pt>
    <dgm:pt modelId="{7D83C09B-AA73-4FAE-A6F5-05EAADC90B8A}" type="sibTrans" cxnId="{26FA9843-781E-4259-8FD5-7B63CE1D1936}">
      <dgm:prSet/>
      <dgm:spPr/>
      <dgm:t>
        <a:bodyPr/>
        <a:lstStyle/>
        <a:p>
          <a:endParaRPr lang="pt-BR"/>
        </a:p>
      </dgm:t>
    </dgm:pt>
    <dgm:pt modelId="{CBA10ACA-403A-4AF6-8429-544FC76099CF}">
      <dgm:prSet phldrT="[Texto]"/>
      <dgm:spPr/>
      <dgm:t>
        <a:bodyPr/>
        <a:lstStyle/>
        <a:p>
          <a:r>
            <a:rPr lang="pt-BR" dirty="0" smtClean="0"/>
            <a:t>R$     146.537,50</a:t>
          </a:r>
          <a:endParaRPr lang="pt-BR" dirty="0"/>
        </a:p>
      </dgm:t>
    </dgm:pt>
    <dgm:pt modelId="{DC8092CE-D560-414C-B1D1-3C8D9A3DA7D9}" type="parTrans" cxnId="{AEDED851-9BA7-4972-9482-EEDC61515BF0}">
      <dgm:prSet/>
      <dgm:spPr/>
      <dgm:t>
        <a:bodyPr/>
        <a:lstStyle/>
        <a:p>
          <a:endParaRPr lang="pt-BR"/>
        </a:p>
      </dgm:t>
    </dgm:pt>
    <dgm:pt modelId="{1F0F0780-96B6-45DF-A5C9-95FB82DC4279}" type="sibTrans" cxnId="{AEDED851-9BA7-4972-9482-EEDC61515BF0}">
      <dgm:prSet/>
      <dgm:spPr/>
      <dgm:t>
        <a:bodyPr/>
        <a:lstStyle/>
        <a:p>
          <a:endParaRPr lang="pt-BR"/>
        </a:p>
      </dgm:t>
    </dgm:pt>
    <dgm:pt modelId="{4C7662E8-039E-464B-B604-586EE7B92836}">
      <dgm:prSet phldrT="[Texto]"/>
      <dgm:spPr/>
      <dgm:t>
        <a:bodyPr/>
        <a:lstStyle/>
        <a:p>
          <a:r>
            <a:rPr lang="pt-BR" dirty="0" smtClean="0"/>
            <a:t>R$     220.000,00</a:t>
          </a:r>
          <a:endParaRPr lang="pt-BR" dirty="0"/>
        </a:p>
      </dgm:t>
    </dgm:pt>
    <dgm:pt modelId="{04B230B9-E6C1-4130-9536-5CDFC4B355F4}" type="parTrans" cxnId="{8B418201-5303-47BE-A184-530343B7BA65}">
      <dgm:prSet/>
      <dgm:spPr/>
      <dgm:t>
        <a:bodyPr/>
        <a:lstStyle/>
        <a:p>
          <a:endParaRPr lang="pt-BR"/>
        </a:p>
      </dgm:t>
    </dgm:pt>
    <dgm:pt modelId="{026DA3EC-60C6-40E5-8BB5-D0C9FB1D327E}" type="sibTrans" cxnId="{8B418201-5303-47BE-A184-530343B7BA65}">
      <dgm:prSet/>
      <dgm:spPr/>
      <dgm:t>
        <a:bodyPr/>
        <a:lstStyle/>
        <a:p>
          <a:endParaRPr lang="pt-BR"/>
        </a:p>
      </dgm:t>
    </dgm:pt>
    <dgm:pt modelId="{0F216871-39E6-41B5-A63C-24BCF5E326A8}">
      <dgm:prSet/>
      <dgm:spPr/>
      <dgm:t>
        <a:bodyPr/>
        <a:lstStyle/>
        <a:p>
          <a:r>
            <a:rPr lang="pt-BR" dirty="0" smtClean="0"/>
            <a:t>R$        60.000,00</a:t>
          </a:r>
          <a:endParaRPr lang="pt-BR" dirty="0"/>
        </a:p>
      </dgm:t>
    </dgm:pt>
    <dgm:pt modelId="{19234BB4-DA92-43B3-9AA6-CE6BB58CBE25}" type="parTrans" cxnId="{D8E0D512-E11A-4C9C-A969-D24D033A5D22}">
      <dgm:prSet/>
      <dgm:spPr/>
      <dgm:t>
        <a:bodyPr/>
        <a:lstStyle/>
        <a:p>
          <a:endParaRPr lang="pt-BR"/>
        </a:p>
      </dgm:t>
    </dgm:pt>
    <dgm:pt modelId="{1E4ABF10-E9EE-4EE7-BCEE-E5B247DF462E}" type="sibTrans" cxnId="{D8E0D512-E11A-4C9C-A969-D24D033A5D22}">
      <dgm:prSet/>
      <dgm:spPr/>
      <dgm:t>
        <a:bodyPr/>
        <a:lstStyle/>
        <a:p>
          <a:endParaRPr lang="pt-BR"/>
        </a:p>
      </dgm:t>
    </dgm:pt>
    <dgm:pt modelId="{1A7C8493-EC8C-4DB2-A710-1553350F0612}">
      <dgm:prSet/>
      <dgm:spPr/>
      <dgm:t>
        <a:bodyPr/>
        <a:lstStyle/>
        <a:p>
          <a:r>
            <a:rPr lang="pt-BR" dirty="0" smtClean="0"/>
            <a:t>R$  1.748.373,38</a:t>
          </a:r>
          <a:endParaRPr lang="pt-BR" dirty="0"/>
        </a:p>
      </dgm:t>
    </dgm:pt>
    <dgm:pt modelId="{DB5D4645-FAF1-417D-A513-F9F118604ECE}" type="parTrans" cxnId="{9BDEC37A-5652-4893-9029-865CE0593B61}">
      <dgm:prSet/>
      <dgm:spPr/>
      <dgm:t>
        <a:bodyPr/>
        <a:lstStyle/>
        <a:p>
          <a:endParaRPr lang="pt-BR"/>
        </a:p>
      </dgm:t>
    </dgm:pt>
    <dgm:pt modelId="{884DB35F-3237-457C-BE3E-6A5F6EBA334C}" type="sibTrans" cxnId="{9BDEC37A-5652-4893-9029-865CE0593B61}">
      <dgm:prSet/>
      <dgm:spPr/>
      <dgm:t>
        <a:bodyPr/>
        <a:lstStyle/>
        <a:p>
          <a:endParaRPr lang="pt-BR"/>
        </a:p>
      </dgm:t>
    </dgm:pt>
    <dgm:pt modelId="{6DCCF6D5-840E-44E0-B878-18DB69DC8D66}">
      <dgm:prSet phldrT="[Texto]"/>
      <dgm:spPr/>
      <dgm:t>
        <a:bodyPr/>
        <a:lstStyle/>
        <a:p>
          <a:r>
            <a:rPr lang="pt-BR" dirty="0" smtClean="0"/>
            <a:t>SECRETARIA DE ESTADO DE SAÚDE (SES MS)</a:t>
          </a:r>
          <a:endParaRPr lang="pt-BR" dirty="0"/>
        </a:p>
      </dgm:t>
    </dgm:pt>
    <dgm:pt modelId="{99A69ED3-8D43-4EA0-85D9-270501B5990D}" type="sibTrans" cxnId="{7C7D9661-A550-4EC5-9AA5-0FCE278EA73A}">
      <dgm:prSet/>
      <dgm:spPr/>
      <dgm:t>
        <a:bodyPr/>
        <a:lstStyle/>
        <a:p>
          <a:endParaRPr lang="pt-BR"/>
        </a:p>
      </dgm:t>
    </dgm:pt>
    <dgm:pt modelId="{E9CFDB61-4782-411B-AD54-A4E486AF93BF}" type="parTrans" cxnId="{7C7D9661-A550-4EC5-9AA5-0FCE278EA73A}">
      <dgm:prSet/>
      <dgm:spPr/>
      <dgm:t>
        <a:bodyPr/>
        <a:lstStyle/>
        <a:p>
          <a:endParaRPr lang="pt-BR"/>
        </a:p>
      </dgm:t>
    </dgm:pt>
    <dgm:pt modelId="{44CA0287-941A-4357-8137-3D6947D55C4E}">
      <dgm:prSet/>
      <dgm:spPr/>
      <dgm:t>
        <a:bodyPr/>
        <a:lstStyle/>
        <a:p>
          <a:r>
            <a:rPr lang="pt-BR" dirty="0" smtClean="0"/>
            <a:t>TOTAL MENSAL DE REPASSES CONTRATUALIZADOS</a:t>
          </a:r>
          <a:endParaRPr lang="pt-BR" dirty="0"/>
        </a:p>
      </dgm:t>
    </dgm:pt>
    <dgm:pt modelId="{5D153211-DB18-49B6-A5F8-9CD4781E3DE6}" type="parTrans" cxnId="{48A58D54-5BE7-4D33-9129-EE90688B577E}">
      <dgm:prSet/>
      <dgm:spPr/>
      <dgm:t>
        <a:bodyPr/>
        <a:lstStyle/>
        <a:p>
          <a:endParaRPr lang="pt-BR"/>
        </a:p>
      </dgm:t>
    </dgm:pt>
    <dgm:pt modelId="{3DC7903F-8411-429A-B84E-80D6996BC69D}" type="sibTrans" cxnId="{48A58D54-5BE7-4D33-9129-EE90688B577E}">
      <dgm:prSet/>
      <dgm:spPr/>
      <dgm:t>
        <a:bodyPr/>
        <a:lstStyle/>
        <a:p>
          <a:endParaRPr lang="pt-BR"/>
        </a:p>
      </dgm:t>
    </dgm:pt>
    <dgm:pt modelId="{8D027FC5-34A8-4F7B-B236-AF799611BF54}">
      <dgm:prSet/>
      <dgm:spPr/>
      <dgm:t>
        <a:bodyPr/>
        <a:lstStyle/>
        <a:p>
          <a:r>
            <a:rPr lang="pt-BR" dirty="0" smtClean="0"/>
            <a:t>R$      426.000,00</a:t>
          </a:r>
          <a:endParaRPr lang="pt-BR" dirty="0"/>
        </a:p>
      </dgm:t>
    </dgm:pt>
    <dgm:pt modelId="{7A9E215B-5407-4779-A040-7CF5B73469F6}" type="parTrans" cxnId="{8DDD8B1B-5028-4C79-B973-294D33A0374E}">
      <dgm:prSet/>
      <dgm:spPr/>
      <dgm:t>
        <a:bodyPr/>
        <a:lstStyle/>
        <a:p>
          <a:endParaRPr lang="pt-BR"/>
        </a:p>
      </dgm:t>
    </dgm:pt>
    <dgm:pt modelId="{8EDC6B05-5B8A-4E0D-B5A8-700327D5E765}" type="sibTrans" cxnId="{8DDD8B1B-5028-4C79-B973-294D33A0374E}">
      <dgm:prSet/>
      <dgm:spPr/>
      <dgm:t>
        <a:bodyPr/>
        <a:lstStyle/>
        <a:p>
          <a:endParaRPr lang="pt-BR"/>
        </a:p>
      </dgm:t>
    </dgm:pt>
    <dgm:pt modelId="{DEB32DEC-26B5-4F98-9095-4B84A4BE1EB7}">
      <dgm:prSet phldrT="[Texto]"/>
      <dgm:spPr/>
      <dgm:t>
        <a:bodyPr/>
        <a:lstStyle/>
        <a:p>
          <a:pPr algn="ctr"/>
          <a:r>
            <a:rPr lang="pt-BR" dirty="0" smtClean="0"/>
            <a:t>R$        30.835,88</a:t>
          </a:r>
          <a:endParaRPr lang="pt-BR" dirty="0"/>
        </a:p>
      </dgm:t>
    </dgm:pt>
    <dgm:pt modelId="{9746AFD6-E09D-4AE1-A538-7CC120F8B2F2}" type="parTrans" cxnId="{1B9D47BE-B5A8-4F56-AF9C-BED4EBA9279F}">
      <dgm:prSet/>
      <dgm:spPr/>
      <dgm:t>
        <a:bodyPr/>
        <a:lstStyle/>
        <a:p>
          <a:endParaRPr lang="pt-BR"/>
        </a:p>
      </dgm:t>
    </dgm:pt>
    <dgm:pt modelId="{0089971A-7602-4176-BA1C-BD0D1F2BBFE4}" type="sibTrans" cxnId="{1B9D47BE-B5A8-4F56-AF9C-BED4EBA9279F}">
      <dgm:prSet/>
      <dgm:spPr/>
      <dgm:t>
        <a:bodyPr/>
        <a:lstStyle/>
        <a:p>
          <a:endParaRPr lang="pt-BR"/>
        </a:p>
      </dgm:t>
    </dgm:pt>
    <dgm:pt modelId="{E1C161B3-3D27-4886-9C8A-34F8E5E6B26E}">
      <dgm:prSet/>
      <dgm:spPr/>
      <dgm:t>
        <a:bodyPr/>
        <a:lstStyle/>
        <a:p>
          <a:r>
            <a:rPr lang="pt-BR" dirty="0" smtClean="0"/>
            <a:t>SECRETARIA DE ESTADO DE SAÚDE / PMNA - MUNIC BATAYPORÃ</a:t>
          </a:r>
          <a:endParaRPr lang="pt-BR" dirty="0"/>
        </a:p>
      </dgm:t>
    </dgm:pt>
    <dgm:pt modelId="{1DBEEFBE-41FF-4308-B9C5-09FA866DEA8D}" type="parTrans" cxnId="{10F5D297-4DB5-4D35-B2C0-DAC7BA86FB2A}">
      <dgm:prSet/>
      <dgm:spPr/>
      <dgm:t>
        <a:bodyPr/>
        <a:lstStyle/>
        <a:p>
          <a:endParaRPr lang="pt-BR"/>
        </a:p>
      </dgm:t>
    </dgm:pt>
    <dgm:pt modelId="{5BF2B12E-5B97-4902-BF83-A4C5947CCDD1}" type="sibTrans" cxnId="{10F5D297-4DB5-4D35-B2C0-DAC7BA86FB2A}">
      <dgm:prSet/>
      <dgm:spPr/>
      <dgm:t>
        <a:bodyPr/>
        <a:lstStyle/>
        <a:p>
          <a:endParaRPr lang="pt-BR"/>
        </a:p>
      </dgm:t>
    </dgm:pt>
    <dgm:pt modelId="{17C5821E-E94E-4A9A-9693-162FDABB40B3}" type="pres">
      <dgm:prSet presAssocID="{9BD2891D-ABE4-4ECF-8102-2698F40E8D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823135E-566F-41A9-B35E-4FB3B4453F2F}" type="pres">
      <dgm:prSet presAssocID="{4C7662E8-039E-464B-B604-586EE7B92836}" presName="linNode" presStyleCnt="0"/>
      <dgm:spPr/>
    </dgm:pt>
    <dgm:pt modelId="{5D96084D-1249-4F6A-B66E-55A18E10192B}" type="pres">
      <dgm:prSet presAssocID="{4C7662E8-039E-464B-B604-586EE7B92836}" presName="parentText" presStyleLbl="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DF39BB-13DA-4ECD-9FD3-8D07C3A675D1}" type="pres">
      <dgm:prSet presAssocID="{4C7662E8-039E-464B-B604-586EE7B92836}" presName="descendantText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6B8CFC0-EC0C-4129-A311-C85F1115B2C7}" type="pres">
      <dgm:prSet presAssocID="{026DA3EC-60C6-40E5-8BB5-D0C9FB1D327E}" presName="sp" presStyleCnt="0"/>
      <dgm:spPr/>
    </dgm:pt>
    <dgm:pt modelId="{A01EB5E9-29A4-42D0-9D2F-3E2E9B480F6B}" type="pres">
      <dgm:prSet presAssocID="{CBA10ACA-403A-4AF6-8429-544FC76099CF}" presName="linNode" presStyleCnt="0"/>
      <dgm:spPr/>
    </dgm:pt>
    <dgm:pt modelId="{65A9EB71-3E51-4E02-AE0B-C83A64885450}" type="pres">
      <dgm:prSet presAssocID="{CBA10ACA-403A-4AF6-8429-544FC76099CF}" presName="parentText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3E7B03-E208-486C-9E66-5E5D538A949F}" type="pres">
      <dgm:prSet presAssocID="{CBA10ACA-403A-4AF6-8429-544FC76099CF}" presName="descendantText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371047-AE93-4360-9D8F-44E78B1F738C}" type="pres">
      <dgm:prSet presAssocID="{1F0F0780-96B6-45DF-A5C9-95FB82DC4279}" presName="sp" presStyleCnt="0"/>
      <dgm:spPr/>
    </dgm:pt>
    <dgm:pt modelId="{ECE48E6A-24EF-41C9-B95A-51C765D91557}" type="pres">
      <dgm:prSet presAssocID="{141F4A07-8A53-4199-BD1A-F57050CD0E05}" presName="linNode" presStyleCnt="0"/>
      <dgm:spPr/>
    </dgm:pt>
    <dgm:pt modelId="{1B2ED944-11D9-4B9C-B1A6-43F6950F22EA}" type="pres">
      <dgm:prSet presAssocID="{141F4A07-8A53-4199-BD1A-F57050CD0E05}" presName="parentText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49A2D7-072F-4A0E-ABA2-D9CBEFC4487E}" type="pres">
      <dgm:prSet presAssocID="{141F4A07-8A53-4199-BD1A-F57050CD0E05}" presName="descendantText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85A50A-4671-4618-B6EF-054C636B59EE}" type="pres">
      <dgm:prSet presAssocID="{C69A72C1-09BE-435E-A305-B427507657FE}" presName="sp" presStyleCnt="0"/>
      <dgm:spPr/>
    </dgm:pt>
    <dgm:pt modelId="{2D351532-7D17-493D-97D4-656419C1A8EA}" type="pres">
      <dgm:prSet presAssocID="{8D027FC5-34A8-4F7B-B236-AF799611BF54}" presName="linNode" presStyleCnt="0"/>
      <dgm:spPr/>
    </dgm:pt>
    <dgm:pt modelId="{C4202D84-BB8E-4BEF-BBB6-3CDB4F68E0D4}" type="pres">
      <dgm:prSet presAssocID="{8D027FC5-34A8-4F7B-B236-AF799611BF54}" presName="parentText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FED535-CBA1-456E-90E7-EE15642AC6C2}" type="pres">
      <dgm:prSet presAssocID="{8D027FC5-34A8-4F7B-B236-AF799611BF54}" presName="descendantText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65175E-7273-48AA-A5C2-CBED33D1B389}" type="pres">
      <dgm:prSet presAssocID="{8EDC6B05-5B8A-4E0D-B5A8-700327D5E765}" presName="sp" presStyleCnt="0"/>
      <dgm:spPr/>
    </dgm:pt>
    <dgm:pt modelId="{72793260-464E-4E78-B49F-D4891B184082}" type="pres">
      <dgm:prSet presAssocID="{DEB32DEC-26B5-4F98-9095-4B84A4BE1EB7}" presName="linNode" presStyleCnt="0"/>
      <dgm:spPr/>
    </dgm:pt>
    <dgm:pt modelId="{43E4CEE2-7F63-459C-917C-F6853E868F7F}" type="pres">
      <dgm:prSet presAssocID="{DEB32DEC-26B5-4F98-9095-4B84A4BE1EB7}" presName="parentText" presStyleLbl="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0C01532-27E7-4B97-93BA-1B4AB292CD59}" type="pres">
      <dgm:prSet presAssocID="{DEB32DEC-26B5-4F98-9095-4B84A4BE1EB7}" presName="descendantText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037F85-547D-455A-8085-6921648ED109}" type="pres">
      <dgm:prSet presAssocID="{0089971A-7602-4176-BA1C-BD0D1F2BBFE4}" presName="sp" presStyleCnt="0"/>
      <dgm:spPr/>
    </dgm:pt>
    <dgm:pt modelId="{C9EDA359-2693-4238-A5E7-7084FABBEE2C}" type="pres">
      <dgm:prSet presAssocID="{584720E8-FBA0-4923-85F3-2ECEC353EC4D}" presName="linNode" presStyleCnt="0"/>
      <dgm:spPr/>
    </dgm:pt>
    <dgm:pt modelId="{8160E34C-0A84-434F-9EB3-66991D6A0F08}" type="pres">
      <dgm:prSet presAssocID="{584720E8-FBA0-4923-85F3-2ECEC353EC4D}" presName="parentText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8634A6-E69B-4B19-AB57-5336B7951AC2}" type="pres">
      <dgm:prSet presAssocID="{584720E8-FBA0-4923-85F3-2ECEC353EC4D}" presName="descendantText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F5E267-AB21-46F6-8F1E-3DAEA75E6ACB}" type="pres">
      <dgm:prSet presAssocID="{3E1F62BE-9CC3-40FD-9BEA-EF0DF45C780F}" presName="sp" presStyleCnt="0"/>
      <dgm:spPr/>
    </dgm:pt>
    <dgm:pt modelId="{3CBA00B0-82CB-42A7-B885-F6BDFB12E4B7}" type="pres">
      <dgm:prSet presAssocID="{0F216871-39E6-41B5-A63C-24BCF5E326A8}" presName="linNode" presStyleCnt="0"/>
      <dgm:spPr/>
    </dgm:pt>
    <dgm:pt modelId="{0DD387D8-45E2-40BA-AFAF-FAD1DAA37C23}" type="pres">
      <dgm:prSet presAssocID="{0F216871-39E6-41B5-A63C-24BCF5E326A8}" presName="parentText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F7047A-B67A-4BCD-9D59-DCA71F265934}" type="pres">
      <dgm:prSet presAssocID="{0F216871-39E6-41B5-A63C-24BCF5E326A8}" presName="descendantText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C9F5C9-8BA4-4471-BDC5-416370C526F2}" type="pres">
      <dgm:prSet presAssocID="{1E4ABF10-E9EE-4EE7-BCEE-E5B247DF462E}" presName="sp" presStyleCnt="0"/>
      <dgm:spPr/>
    </dgm:pt>
    <dgm:pt modelId="{F38A9C68-AA6C-4654-A105-8E1B82C0150F}" type="pres">
      <dgm:prSet presAssocID="{1A7C8493-EC8C-4DB2-A710-1553350F0612}" presName="linNode" presStyleCnt="0"/>
      <dgm:spPr/>
    </dgm:pt>
    <dgm:pt modelId="{817D8B71-46BC-4FC2-9256-0B9331ABAE40}" type="pres">
      <dgm:prSet presAssocID="{1A7C8493-EC8C-4DB2-A710-1553350F0612}" presName="parentText" presStyleLbl="node1" presStyleIdx="7" presStyleCnt="8" custScaleX="100098" custLinFactNeighborY="6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255E37-B4D0-4ECA-B526-24F6EF0980F3}" type="pres">
      <dgm:prSet presAssocID="{1A7C8493-EC8C-4DB2-A710-1553350F0612}" presName="descendantText" presStyleLbl="alignAccFollowNode1" presStyleIdx="7" presStyleCnt="8" custAng="0" custScaleX="100001" custLinFactNeighborX="8688" custLinFactNeighborY="80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B9D47BE-B5A8-4F56-AF9C-BED4EBA9279F}" srcId="{9BD2891D-ABE4-4ECF-8102-2698F40E8D9E}" destId="{DEB32DEC-26B5-4F98-9095-4B84A4BE1EB7}" srcOrd="4" destOrd="0" parTransId="{9746AFD6-E09D-4AE1-A538-7CC120F8B2F2}" sibTransId="{0089971A-7602-4176-BA1C-BD0D1F2BBFE4}"/>
    <dgm:cxn modelId="{5AC46800-09E0-4FA9-BB98-872D6B07795A}" type="presOf" srcId="{E1C161B3-3D27-4886-9C8A-34F8E5E6B26E}" destId="{70C01532-27E7-4B97-93BA-1B4AB292CD59}" srcOrd="0" destOrd="0" presId="urn:microsoft.com/office/officeart/2005/8/layout/vList5"/>
    <dgm:cxn modelId="{462FFC3B-601D-4130-BDDD-FA2C5908C8CE}" type="presOf" srcId="{4C7662E8-039E-464B-B604-586EE7B92836}" destId="{5D96084D-1249-4F6A-B66E-55A18E10192B}" srcOrd="0" destOrd="0" presId="urn:microsoft.com/office/officeart/2005/8/layout/vList5"/>
    <dgm:cxn modelId="{8B41A03F-C9B2-4DA4-A3F2-A0988CE5BC45}" type="presOf" srcId="{929D4D0F-90CB-4946-BE79-3FC9D4579D33}" destId="{858634A6-E69B-4B19-AB57-5336B7951AC2}" srcOrd="0" destOrd="0" presId="urn:microsoft.com/office/officeart/2005/8/layout/vList5"/>
    <dgm:cxn modelId="{19F14975-A7FF-4E80-981D-EB20F65DFB96}" type="presOf" srcId="{0F216871-39E6-41B5-A63C-24BCF5E326A8}" destId="{0DD387D8-45E2-40BA-AFAF-FAD1DAA37C23}" srcOrd="0" destOrd="0" presId="urn:microsoft.com/office/officeart/2005/8/layout/vList5"/>
    <dgm:cxn modelId="{E11ED59E-272D-4802-9E56-57064639DDFF}" srcId="{4C7662E8-039E-464B-B604-586EE7B92836}" destId="{BE833D45-D904-4296-847D-C901FB714B0B}" srcOrd="0" destOrd="0" parTransId="{585D8CBB-131C-4FF2-8EDC-F46C5FC8F18F}" sibTransId="{B334545E-21EF-492D-9912-65178CA20266}"/>
    <dgm:cxn modelId="{8DDD8B1B-5028-4C79-B973-294D33A0374E}" srcId="{9BD2891D-ABE4-4ECF-8102-2698F40E8D9E}" destId="{8D027FC5-34A8-4F7B-B236-AF799611BF54}" srcOrd="3" destOrd="0" parTransId="{7A9E215B-5407-4779-A040-7CF5B73469F6}" sibTransId="{8EDC6B05-5B8A-4E0D-B5A8-700327D5E765}"/>
    <dgm:cxn modelId="{4595CA78-3F6E-4012-BF24-BEF552F7D65D}" type="presOf" srcId="{BE833D45-D904-4296-847D-C901FB714B0B}" destId="{35DF39BB-13DA-4ECD-9FD3-8D07C3A675D1}" srcOrd="0" destOrd="0" presId="urn:microsoft.com/office/officeart/2005/8/layout/vList5"/>
    <dgm:cxn modelId="{8D3D0185-C07C-4DCE-BA53-A9550EA29881}" type="presOf" srcId="{9BD2891D-ABE4-4ECF-8102-2698F40E8D9E}" destId="{17C5821E-E94E-4A9A-9693-162FDABB40B3}" srcOrd="0" destOrd="0" presId="urn:microsoft.com/office/officeart/2005/8/layout/vList5"/>
    <dgm:cxn modelId="{9BDEC37A-5652-4893-9029-865CE0593B61}" srcId="{9BD2891D-ABE4-4ECF-8102-2698F40E8D9E}" destId="{1A7C8493-EC8C-4DB2-A710-1553350F0612}" srcOrd="7" destOrd="0" parTransId="{DB5D4645-FAF1-417D-A513-F9F118604ECE}" sibTransId="{884DB35F-3237-457C-BE3E-6A5F6EBA334C}"/>
    <dgm:cxn modelId="{2D3776BE-4CBD-4E33-B1AD-B2DFEED95FBE}" type="presOf" srcId="{1A7C8493-EC8C-4DB2-A710-1553350F0612}" destId="{817D8B71-46BC-4FC2-9256-0B9331ABAE40}" srcOrd="0" destOrd="0" presId="urn:microsoft.com/office/officeart/2005/8/layout/vList5"/>
    <dgm:cxn modelId="{E7A0264F-8C8E-48DF-9288-9DB98BCA1DD9}" srcId="{9BD2891D-ABE4-4ECF-8102-2698F40E8D9E}" destId="{141F4A07-8A53-4199-BD1A-F57050CD0E05}" srcOrd="2" destOrd="0" parTransId="{187DBB1A-8F53-4C8B-A975-FCD3DA60246A}" sibTransId="{C69A72C1-09BE-435E-A305-B427507657FE}"/>
    <dgm:cxn modelId="{D88FF48D-B082-49A7-9D82-3A01D0030723}" type="presOf" srcId="{DEB32DEC-26B5-4F98-9095-4B84A4BE1EB7}" destId="{43E4CEE2-7F63-459C-917C-F6853E868F7F}" srcOrd="0" destOrd="0" presId="urn:microsoft.com/office/officeart/2005/8/layout/vList5"/>
    <dgm:cxn modelId="{26FA9843-781E-4259-8FD5-7B63CE1D1936}" srcId="{CBA10ACA-403A-4AF6-8429-544FC76099CF}" destId="{F6AC7181-0A76-4ABC-9B12-7B5ED779AA40}" srcOrd="0" destOrd="0" parTransId="{037F6490-415C-467A-B9D4-008549AC6723}" sibTransId="{7D83C09B-AA73-4FAE-A6F5-05EAADC90B8A}"/>
    <dgm:cxn modelId="{21A29FB9-DCF0-468C-A82F-1AED615DBCA4}" type="presOf" srcId="{6DCCF6D5-840E-44E0-B878-18DB69DC8D66}" destId="{1749A2D7-072F-4A0E-ABA2-D9CBEFC4487E}" srcOrd="0" destOrd="0" presId="urn:microsoft.com/office/officeart/2005/8/layout/vList5"/>
    <dgm:cxn modelId="{D8E0D512-E11A-4C9C-A969-D24D033A5D22}" srcId="{9BD2891D-ABE4-4ECF-8102-2698F40E8D9E}" destId="{0F216871-39E6-41B5-A63C-24BCF5E326A8}" srcOrd="6" destOrd="0" parTransId="{19234BB4-DA92-43B3-9AA6-CE6BB58CBE25}" sibTransId="{1E4ABF10-E9EE-4EE7-BCEE-E5B247DF462E}"/>
    <dgm:cxn modelId="{13A1B164-EA80-47D8-A1A2-FA68D6529268}" type="presOf" srcId="{A967EC48-656E-4BE5-B64C-74BED1DA09D3}" destId="{65FED535-CBA1-456E-90E7-EE15642AC6C2}" srcOrd="0" destOrd="0" presId="urn:microsoft.com/office/officeart/2005/8/layout/vList5"/>
    <dgm:cxn modelId="{10F5D297-4DB5-4D35-B2C0-DAC7BA86FB2A}" srcId="{DEB32DEC-26B5-4F98-9095-4B84A4BE1EB7}" destId="{E1C161B3-3D27-4886-9C8A-34F8E5E6B26E}" srcOrd="0" destOrd="0" parTransId="{1DBEEFBE-41FF-4308-B9C5-09FA866DEA8D}" sibTransId="{5BF2B12E-5B97-4902-BF83-A4C5947CCDD1}"/>
    <dgm:cxn modelId="{7C7D9661-A550-4EC5-9AA5-0FCE278EA73A}" srcId="{141F4A07-8A53-4199-BD1A-F57050CD0E05}" destId="{6DCCF6D5-840E-44E0-B878-18DB69DC8D66}" srcOrd="0" destOrd="0" parTransId="{E9CFDB61-4782-411B-AD54-A4E486AF93BF}" sibTransId="{99A69ED3-8D43-4EA0-85D9-270501B5990D}"/>
    <dgm:cxn modelId="{349F8CD4-9921-4676-9826-0801F55B91EB}" type="presOf" srcId="{C4F88EBF-CAE5-46FC-98EC-DDE77BF3A766}" destId="{31F7047A-B67A-4BCD-9D59-DCA71F265934}" srcOrd="0" destOrd="0" presId="urn:microsoft.com/office/officeart/2005/8/layout/vList5"/>
    <dgm:cxn modelId="{79FA03EF-C986-4775-A4F8-43E59D7DFEF2}" srcId="{584720E8-FBA0-4923-85F3-2ECEC353EC4D}" destId="{929D4D0F-90CB-4946-BE79-3FC9D4579D33}" srcOrd="0" destOrd="0" parTransId="{5FD7AB60-660B-49E5-8671-632D267466C1}" sibTransId="{C9EC852E-D054-4CC8-9BE6-18C10D599772}"/>
    <dgm:cxn modelId="{8407A870-E0FF-4DC3-8718-CC9E034C5F7C}" type="presOf" srcId="{141F4A07-8A53-4199-BD1A-F57050CD0E05}" destId="{1B2ED944-11D9-4B9C-B1A6-43F6950F22EA}" srcOrd="0" destOrd="0" presId="urn:microsoft.com/office/officeart/2005/8/layout/vList5"/>
    <dgm:cxn modelId="{D232AAF6-57B8-40E5-8A72-C121FF770B5F}" type="presOf" srcId="{8D027FC5-34A8-4F7B-B236-AF799611BF54}" destId="{C4202D84-BB8E-4BEF-BBB6-3CDB4F68E0D4}" srcOrd="0" destOrd="0" presId="urn:microsoft.com/office/officeart/2005/8/layout/vList5"/>
    <dgm:cxn modelId="{0766E3E5-5EEB-42FD-A01D-E3FBB2B66C7C}" srcId="{0F216871-39E6-41B5-A63C-24BCF5E326A8}" destId="{C4F88EBF-CAE5-46FC-98EC-DDE77BF3A766}" srcOrd="0" destOrd="0" parTransId="{4093FD7C-9025-4DA7-9BEF-431075CB14F5}" sibTransId="{14D823BC-1908-4EF9-8681-BBF45B5956D0}"/>
    <dgm:cxn modelId="{140EB042-6515-4058-B50D-970D84331A65}" srcId="{9BD2891D-ABE4-4ECF-8102-2698F40E8D9E}" destId="{584720E8-FBA0-4923-85F3-2ECEC353EC4D}" srcOrd="5" destOrd="0" parTransId="{6CB7AD35-DCA3-4062-8831-CB720031FFBC}" sibTransId="{3E1F62BE-9CC3-40FD-9BEA-EF0DF45C780F}"/>
    <dgm:cxn modelId="{273713A2-671B-4241-A834-A2E028945CAD}" srcId="{8D027FC5-34A8-4F7B-B236-AF799611BF54}" destId="{A967EC48-656E-4BE5-B64C-74BED1DA09D3}" srcOrd="0" destOrd="0" parTransId="{A52E5DB4-0B93-4073-B970-AAAF7E08EF8B}" sibTransId="{0B7CFD27-3FE9-412B-B370-E698487C8FA6}"/>
    <dgm:cxn modelId="{8B418201-5303-47BE-A184-530343B7BA65}" srcId="{9BD2891D-ABE4-4ECF-8102-2698F40E8D9E}" destId="{4C7662E8-039E-464B-B604-586EE7B92836}" srcOrd="0" destOrd="0" parTransId="{04B230B9-E6C1-4130-9536-5CDFC4B355F4}" sibTransId="{026DA3EC-60C6-40E5-8BB5-D0C9FB1D327E}"/>
    <dgm:cxn modelId="{0E5DFD41-9EF1-457C-AA7B-E6EF801F305B}" type="presOf" srcId="{F6AC7181-0A76-4ABC-9B12-7B5ED779AA40}" destId="{5B3E7B03-E208-486C-9E66-5E5D538A949F}" srcOrd="0" destOrd="0" presId="urn:microsoft.com/office/officeart/2005/8/layout/vList5"/>
    <dgm:cxn modelId="{8AF8F59C-DEB6-44F0-9085-CE3E31C9265F}" type="presOf" srcId="{44CA0287-941A-4357-8137-3D6947D55C4E}" destId="{3B255E37-B4D0-4ECA-B526-24F6EF0980F3}" srcOrd="0" destOrd="0" presId="urn:microsoft.com/office/officeart/2005/8/layout/vList5"/>
    <dgm:cxn modelId="{48A58D54-5BE7-4D33-9129-EE90688B577E}" srcId="{1A7C8493-EC8C-4DB2-A710-1553350F0612}" destId="{44CA0287-941A-4357-8137-3D6947D55C4E}" srcOrd="0" destOrd="0" parTransId="{5D153211-DB18-49B6-A5F8-9CD4781E3DE6}" sibTransId="{3DC7903F-8411-429A-B84E-80D6996BC69D}"/>
    <dgm:cxn modelId="{7561DF11-2B16-4403-B5BE-68B8DFC9F987}" type="presOf" srcId="{CBA10ACA-403A-4AF6-8429-544FC76099CF}" destId="{65A9EB71-3E51-4E02-AE0B-C83A64885450}" srcOrd="0" destOrd="0" presId="urn:microsoft.com/office/officeart/2005/8/layout/vList5"/>
    <dgm:cxn modelId="{9651727E-B77D-46BB-A7DC-CDEAE0FD7D8F}" type="presOf" srcId="{584720E8-FBA0-4923-85F3-2ECEC353EC4D}" destId="{8160E34C-0A84-434F-9EB3-66991D6A0F08}" srcOrd="0" destOrd="0" presId="urn:microsoft.com/office/officeart/2005/8/layout/vList5"/>
    <dgm:cxn modelId="{AEDED851-9BA7-4972-9482-EEDC61515BF0}" srcId="{9BD2891D-ABE4-4ECF-8102-2698F40E8D9E}" destId="{CBA10ACA-403A-4AF6-8429-544FC76099CF}" srcOrd="1" destOrd="0" parTransId="{DC8092CE-D560-414C-B1D1-3C8D9A3DA7D9}" sibTransId="{1F0F0780-96B6-45DF-A5C9-95FB82DC4279}"/>
    <dgm:cxn modelId="{A90B9776-A0C8-4625-B227-E6A842AF91B1}" type="presParOf" srcId="{17C5821E-E94E-4A9A-9693-162FDABB40B3}" destId="{8823135E-566F-41A9-B35E-4FB3B4453F2F}" srcOrd="0" destOrd="0" presId="urn:microsoft.com/office/officeart/2005/8/layout/vList5"/>
    <dgm:cxn modelId="{315BBA5D-3377-4623-94C6-2E56E1C29218}" type="presParOf" srcId="{8823135E-566F-41A9-B35E-4FB3B4453F2F}" destId="{5D96084D-1249-4F6A-B66E-55A18E10192B}" srcOrd="0" destOrd="0" presId="urn:microsoft.com/office/officeart/2005/8/layout/vList5"/>
    <dgm:cxn modelId="{13F9B1E9-7BBF-4942-BAE5-8A1A0B17A89B}" type="presParOf" srcId="{8823135E-566F-41A9-B35E-4FB3B4453F2F}" destId="{35DF39BB-13DA-4ECD-9FD3-8D07C3A675D1}" srcOrd="1" destOrd="0" presId="urn:microsoft.com/office/officeart/2005/8/layout/vList5"/>
    <dgm:cxn modelId="{7B285464-7267-4004-8701-28663A7DA776}" type="presParOf" srcId="{17C5821E-E94E-4A9A-9693-162FDABB40B3}" destId="{36B8CFC0-EC0C-4129-A311-C85F1115B2C7}" srcOrd="1" destOrd="0" presId="urn:microsoft.com/office/officeart/2005/8/layout/vList5"/>
    <dgm:cxn modelId="{92ACB12C-0F81-4A57-9663-E0EFC6721DA6}" type="presParOf" srcId="{17C5821E-E94E-4A9A-9693-162FDABB40B3}" destId="{A01EB5E9-29A4-42D0-9D2F-3E2E9B480F6B}" srcOrd="2" destOrd="0" presId="urn:microsoft.com/office/officeart/2005/8/layout/vList5"/>
    <dgm:cxn modelId="{E7A63B8B-DF86-45AB-9B70-7BEFF38E2316}" type="presParOf" srcId="{A01EB5E9-29A4-42D0-9D2F-3E2E9B480F6B}" destId="{65A9EB71-3E51-4E02-AE0B-C83A64885450}" srcOrd="0" destOrd="0" presId="urn:microsoft.com/office/officeart/2005/8/layout/vList5"/>
    <dgm:cxn modelId="{A9989E4B-C50B-43CE-94FE-A172620A2043}" type="presParOf" srcId="{A01EB5E9-29A4-42D0-9D2F-3E2E9B480F6B}" destId="{5B3E7B03-E208-486C-9E66-5E5D538A949F}" srcOrd="1" destOrd="0" presId="urn:microsoft.com/office/officeart/2005/8/layout/vList5"/>
    <dgm:cxn modelId="{1E87C574-3AE1-4273-80A8-4D23649F0F58}" type="presParOf" srcId="{17C5821E-E94E-4A9A-9693-162FDABB40B3}" destId="{23371047-AE93-4360-9D8F-44E78B1F738C}" srcOrd="3" destOrd="0" presId="urn:microsoft.com/office/officeart/2005/8/layout/vList5"/>
    <dgm:cxn modelId="{F04AB265-E601-4832-93AD-7529A63E3970}" type="presParOf" srcId="{17C5821E-E94E-4A9A-9693-162FDABB40B3}" destId="{ECE48E6A-24EF-41C9-B95A-51C765D91557}" srcOrd="4" destOrd="0" presId="urn:microsoft.com/office/officeart/2005/8/layout/vList5"/>
    <dgm:cxn modelId="{20FB0707-CF85-4B23-B817-8A6F836191AB}" type="presParOf" srcId="{ECE48E6A-24EF-41C9-B95A-51C765D91557}" destId="{1B2ED944-11D9-4B9C-B1A6-43F6950F22EA}" srcOrd="0" destOrd="0" presId="urn:microsoft.com/office/officeart/2005/8/layout/vList5"/>
    <dgm:cxn modelId="{CACF1A57-8A39-4D43-80ED-AEFB9F90BA95}" type="presParOf" srcId="{ECE48E6A-24EF-41C9-B95A-51C765D91557}" destId="{1749A2D7-072F-4A0E-ABA2-D9CBEFC4487E}" srcOrd="1" destOrd="0" presId="urn:microsoft.com/office/officeart/2005/8/layout/vList5"/>
    <dgm:cxn modelId="{4F1AC9C8-E448-4884-A770-4F9845DE6612}" type="presParOf" srcId="{17C5821E-E94E-4A9A-9693-162FDABB40B3}" destId="{C085A50A-4671-4618-B6EF-054C636B59EE}" srcOrd="5" destOrd="0" presId="urn:microsoft.com/office/officeart/2005/8/layout/vList5"/>
    <dgm:cxn modelId="{F1BC780C-80CF-46BD-9D05-C47B6AF0E774}" type="presParOf" srcId="{17C5821E-E94E-4A9A-9693-162FDABB40B3}" destId="{2D351532-7D17-493D-97D4-656419C1A8EA}" srcOrd="6" destOrd="0" presId="urn:microsoft.com/office/officeart/2005/8/layout/vList5"/>
    <dgm:cxn modelId="{0FC105A1-A439-4809-916E-ADF3015522FB}" type="presParOf" srcId="{2D351532-7D17-493D-97D4-656419C1A8EA}" destId="{C4202D84-BB8E-4BEF-BBB6-3CDB4F68E0D4}" srcOrd="0" destOrd="0" presId="urn:microsoft.com/office/officeart/2005/8/layout/vList5"/>
    <dgm:cxn modelId="{139362AC-BA2D-443F-B403-D8DF7072F6FD}" type="presParOf" srcId="{2D351532-7D17-493D-97D4-656419C1A8EA}" destId="{65FED535-CBA1-456E-90E7-EE15642AC6C2}" srcOrd="1" destOrd="0" presId="urn:microsoft.com/office/officeart/2005/8/layout/vList5"/>
    <dgm:cxn modelId="{2E491B0C-FA16-42D4-8A52-4132DF84C293}" type="presParOf" srcId="{17C5821E-E94E-4A9A-9693-162FDABB40B3}" destId="{EA65175E-7273-48AA-A5C2-CBED33D1B389}" srcOrd="7" destOrd="0" presId="urn:microsoft.com/office/officeart/2005/8/layout/vList5"/>
    <dgm:cxn modelId="{9609F30E-8F46-4130-8F1E-08602909B2E6}" type="presParOf" srcId="{17C5821E-E94E-4A9A-9693-162FDABB40B3}" destId="{72793260-464E-4E78-B49F-D4891B184082}" srcOrd="8" destOrd="0" presId="urn:microsoft.com/office/officeart/2005/8/layout/vList5"/>
    <dgm:cxn modelId="{082E8185-C09B-4323-BD97-11E980BC0B66}" type="presParOf" srcId="{72793260-464E-4E78-B49F-D4891B184082}" destId="{43E4CEE2-7F63-459C-917C-F6853E868F7F}" srcOrd="0" destOrd="0" presId="urn:microsoft.com/office/officeart/2005/8/layout/vList5"/>
    <dgm:cxn modelId="{8449680D-F67A-43CB-88FB-43C65ED1818D}" type="presParOf" srcId="{72793260-464E-4E78-B49F-D4891B184082}" destId="{70C01532-27E7-4B97-93BA-1B4AB292CD59}" srcOrd="1" destOrd="0" presId="urn:microsoft.com/office/officeart/2005/8/layout/vList5"/>
    <dgm:cxn modelId="{C617D04E-E71B-4B67-8293-F69309AFA0C9}" type="presParOf" srcId="{17C5821E-E94E-4A9A-9693-162FDABB40B3}" destId="{DA037F85-547D-455A-8085-6921648ED109}" srcOrd="9" destOrd="0" presId="urn:microsoft.com/office/officeart/2005/8/layout/vList5"/>
    <dgm:cxn modelId="{68104984-5CF4-4F1E-9DDE-C689A7B70C84}" type="presParOf" srcId="{17C5821E-E94E-4A9A-9693-162FDABB40B3}" destId="{C9EDA359-2693-4238-A5E7-7084FABBEE2C}" srcOrd="10" destOrd="0" presId="urn:microsoft.com/office/officeart/2005/8/layout/vList5"/>
    <dgm:cxn modelId="{25654C56-0B23-42EB-8745-BC327584D2FE}" type="presParOf" srcId="{C9EDA359-2693-4238-A5E7-7084FABBEE2C}" destId="{8160E34C-0A84-434F-9EB3-66991D6A0F08}" srcOrd="0" destOrd="0" presId="urn:microsoft.com/office/officeart/2005/8/layout/vList5"/>
    <dgm:cxn modelId="{9D9465EE-0E59-4DF9-BF2E-7B0ADBF486AC}" type="presParOf" srcId="{C9EDA359-2693-4238-A5E7-7084FABBEE2C}" destId="{858634A6-E69B-4B19-AB57-5336B7951AC2}" srcOrd="1" destOrd="0" presId="urn:microsoft.com/office/officeart/2005/8/layout/vList5"/>
    <dgm:cxn modelId="{5B42EFEF-8EBB-4975-9A59-E8F4868C24C8}" type="presParOf" srcId="{17C5821E-E94E-4A9A-9693-162FDABB40B3}" destId="{67F5E267-AB21-46F6-8F1E-3DAEA75E6ACB}" srcOrd="11" destOrd="0" presId="urn:microsoft.com/office/officeart/2005/8/layout/vList5"/>
    <dgm:cxn modelId="{34D497B5-A416-474C-86D9-017F930D6DC9}" type="presParOf" srcId="{17C5821E-E94E-4A9A-9693-162FDABB40B3}" destId="{3CBA00B0-82CB-42A7-B885-F6BDFB12E4B7}" srcOrd="12" destOrd="0" presId="urn:microsoft.com/office/officeart/2005/8/layout/vList5"/>
    <dgm:cxn modelId="{0A0D110E-F5DF-405A-A951-1106A67F96FC}" type="presParOf" srcId="{3CBA00B0-82CB-42A7-B885-F6BDFB12E4B7}" destId="{0DD387D8-45E2-40BA-AFAF-FAD1DAA37C23}" srcOrd="0" destOrd="0" presId="urn:microsoft.com/office/officeart/2005/8/layout/vList5"/>
    <dgm:cxn modelId="{5692B79E-FCB3-4A91-A703-484B3CAA5A6C}" type="presParOf" srcId="{3CBA00B0-82CB-42A7-B885-F6BDFB12E4B7}" destId="{31F7047A-B67A-4BCD-9D59-DCA71F265934}" srcOrd="1" destOrd="0" presId="urn:microsoft.com/office/officeart/2005/8/layout/vList5"/>
    <dgm:cxn modelId="{6F4CAA3D-757C-4CA5-B586-08B208FC5E29}" type="presParOf" srcId="{17C5821E-E94E-4A9A-9693-162FDABB40B3}" destId="{D8C9F5C9-8BA4-4471-BDC5-416370C526F2}" srcOrd="13" destOrd="0" presId="urn:microsoft.com/office/officeart/2005/8/layout/vList5"/>
    <dgm:cxn modelId="{A63F74BE-AB74-4963-ADDE-535393E902F6}" type="presParOf" srcId="{17C5821E-E94E-4A9A-9693-162FDABB40B3}" destId="{F38A9C68-AA6C-4654-A105-8E1B82C0150F}" srcOrd="14" destOrd="0" presId="urn:microsoft.com/office/officeart/2005/8/layout/vList5"/>
    <dgm:cxn modelId="{4B8FAFF1-AF4C-4DEF-A52D-0A5EAEC5044E}" type="presParOf" srcId="{F38A9C68-AA6C-4654-A105-8E1B82C0150F}" destId="{817D8B71-46BC-4FC2-9256-0B9331ABAE40}" srcOrd="0" destOrd="0" presId="urn:microsoft.com/office/officeart/2005/8/layout/vList5"/>
    <dgm:cxn modelId="{9E6C8274-6FDF-4256-9499-8D14804B6253}" type="presParOf" srcId="{F38A9C68-AA6C-4654-A105-8E1B82C0150F}" destId="{3B255E37-B4D0-4ECA-B526-24F6EF0980F3}" srcOrd="1" destOrd="0" presId="urn:microsoft.com/office/officeart/2005/8/layout/vList5"/>
  </dgm:cxnLst>
  <dgm:bg>
    <a:effectLst>
      <a:glow rad="228600">
        <a:schemeClr val="accent1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F39BB-13DA-4ECD-9FD3-8D07C3A675D1}">
      <dsp:nvSpPr>
        <dsp:cNvPr id="0" name=""/>
        <dsp:cNvSpPr/>
      </dsp:nvSpPr>
      <dsp:spPr>
        <a:xfrm rot="5400000">
          <a:off x="8037134" y="-3578672"/>
          <a:ext cx="521656" cy="78098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TETO FEDERAL – MÉDIA E ALTA COMPLEXIDADE (MAC)</a:t>
          </a:r>
          <a:endParaRPr lang="pt-BR" sz="2000" kern="1200" dirty="0"/>
        </a:p>
      </dsp:txBody>
      <dsp:txXfrm rot="-5400000">
        <a:off x="4393039" y="90888"/>
        <a:ext cx="7784382" cy="470726"/>
      </dsp:txXfrm>
    </dsp:sp>
    <dsp:sp modelId="{5D96084D-1249-4F6A-B66E-55A18E10192B}">
      <dsp:nvSpPr>
        <dsp:cNvPr id="0" name=""/>
        <dsp:cNvSpPr/>
      </dsp:nvSpPr>
      <dsp:spPr>
        <a:xfrm>
          <a:off x="0" y="216"/>
          <a:ext cx="4393038" cy="652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R$     220.000,00</a:t>
          </a:r>
          <a:endParaRPr lang="pt-BR" sz="3500" kern="1200" dirty="0"/>
        </a:p>
      </dsp:txBody>
      <dsp:txXfrm>
        <a:off x="31831" y="32047"/>
        <a:ext cx="4329376" cy="588408"/>
      </dsp:txXfrm>
    </dsp:sp>
    <dsp:sp modelId="{5B3E7B03-E208-486C-9E66-5E5D538A949F}">
      <dsp:nvSpPr>
        <dsp:cNvPr id="0" name=""/>
        <dsp:cNvSpPr/>
      </dsp:nvSpPr>
      <dsp:spPr>
        <a:xfrm rot="5400000">
          <a:off x="8037134" y="-2893997"/>
          <a:ext cx="521656" cy="78098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TETO FEDERAL – REDE URGÊNCIA E EMERGÊNCIA (RUE)</a:t>
          </a:r>
          <a:endParaRPr lang="pt-BR" sz="2000" kern="1200" dirty="0"/>
        </a:p>
      </dsp:txBody>
      <dsp:txXfrm rot="-5400000">
        <a:off x="4393039" y="775563"/>
        <a:ext cx="7784382" cy="470726"/>
      </dsp:txXfrm>
    </dsp:sp>
    <dsp:sp modelId="{65A9EB71-3E51-4E02-AE0B-C83A64885450}">
      <dsp:nvSpPr>
        <dsp:cNvPr id="0" name=""/>
        <dsp:cNvSpPr/>
      </dsp:nvSpPr>
      <dsp:spPr>
        <a:xfrm>
          <a:off x="0" y="684890"/>
          <a:ext cx="4393038" cy="652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R$     146.537,50</a:t>
          </a:r>
          <a:endParaRPr lang="pt-BR" sz="3500" kern="1200" dirty="0"/>
        </a:p>
      </dsp:txBody>
      <dsp:txXfrm>
        <a:off x="31831" y="716721"/>
        <a:ext cx="4329376" cy="588408"/>
      </dsp:txXfrm>
    </dsp:sp>
    <dsp:sp modelId="{1749A2D7-072F-4A0E-ABA2-D9CBEFC4487E}">
      <dsp:nvSpPr>
        <dsp:cNvPr id="0" name=""/>
        <dsp:cNvSpPr/>
      </dsp:nvSpPr>
      <dsp:spPr>
        <a:xfrm rot="5400000">
          <a:off x="8037134" y="-2209323"/>
          <a:ext cx="521656" cy="78098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SECRETARIA DE ESTADO DE SAÚDE (SES MS)</a:t>
          </a:r>
          <a:endParaRPr lang="pt-BR" sz="2000" kern="1200" dirty="0"/>
        </a:p>
      </dsp:txBody>
      <dsp:txXfrm rot="-5400000">
        <a:off x="4393039" y="1460237"/>
        <a:ext cx="7784382" cy="470726"/>
      </dsp:txXfrm>
    </dsp:sp>
    <dsp:sp modelId="{1B2ED944-11D9-4B9C-B1A6-43F6950F22EA}">
      <dsp:nvSpPr>
        <dsp:cNvPr id="0" name=""/>
        <dsp:cNvSpPr/>
      </dsp:nvSpPr>
      <dsp:spPr>
        <a:xfrm>
          <a:off x="0" y="1369564"/>
          <a:ext cx="4393038" cy="652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R$      440.000,00</a:t>
          </a:r>
          <a:endParaRPr lang="pt-BR" sz="3500" kern="1200" dirty="0"/>
        </a:p>
      </dsp:txBody>
      <dsp:txXfrm>
        <a:off x="31831" y="1401395"/>
        <a:ext cx="4329376" cy="588408"/>
      </dsp:txXfrm>
    </dsp:sp>
    <dsp:sp modelId="{65FED535-CBA1-456E-90E7-EE15642AC6C2}">
      <dsp:nvSpPr>
        <dsp:cNvPr id="0" name=""/>
        <dsp:cNvSpPr/>
      </dsp:nvSpPr>
      <dsp:spPr>
        <a:xfrm rot="5400000">
          <a:off x="8037134" y="-1524648"/>
          <a:ext cx="521656" cy="78098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SECRETARIA DE ESTADO DE SAÚDE UTI (SES MS)</a:t>
          </a:r>
          <a:endParaRPr lang="pt-BR" sz="2000" kern="1200" dirty="0"/>
        </a:p>
      </dsp:txBody>
      <dsp:txXfrm rot="-5400000">
        <a:off x="4393039" y="2144912"/>
        <a:ext cx="7784382" cy="470726"/>
      </dsp:txXfrm>
    </dsp:sp>
    <dsp:sp modelId="{C4202D84-BB8E-4BEF-BBB6-3CDB4F68E0D4}">
      <dsp:nvSpPr>
        <dsp:cNvPr id="0" name=""/>
        <dsp:cNvSpPr/>
      </dsp:nvSpPr>
      <dsp:spPr>
        <a:xfrm>
          <a:off x="0" y="2054239"/>
          <a:ext cx="4393038" cy="652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R$      426.000,00</a:t>
          </a:r>
          <a:endParaRPr lang="pt-BR" sz="3500" kern="1200" dirty="0"/>
        </a:p>
      </dsp:txBody>
      <dsp:txXfrm>
        <a:off x="31831" y="2086070"/>
        <a:ext cx="4329376" cy="588408"/>
      </dsp:txXfrm>
    </dsp:sp>
    <dsp:sp modelId="{70C01532-27E7-4B97-93BA-1B4AB292CD59}">
      <dsp:nvSpPr>
        <dsp:cNvPr id="0" name=""/>
        <dsp:cNvSpPr/>
      </dsp:nvSpPr>
      <dsp:spPr>
        <a:xfrm rot="5400000">
          <a:off x="8037134" y="-839974"/>
          <a:ext cx="521656" cy="78098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SECRETARIA DE ESTADO DE SAÚDE / PMNA - MUNIC BATAYPORÃ</a:t>
          </a:r>
          <a:endParaRPr lang="pt-BR" sz="2000" kern="1200" dirty="0"/>
        </a:p>
      </dsp:txBody>
      <dsp:txXfrm rot="-5400000">
        <a:off x="4393039" y="2829586"/>
        <a:ext cx="7784382" cy="470726"/>
      </dsp:txXfrm>
    </dsp:sp>
    <dsp:sp modelId="{43E4CEE2-7F63-459C-917C-F6853E868F7F}">
      <dsp:nvSpPr>
        <dsp:cNvPr id="0" name=""/>
        <dsp:cNvSpPr/>
      </dsp:nvSpPr>
      <dsp:spPr>
        <a:xfrm>
          <a:off x="0" y="2738913"/>
          <a:ext cx="4393038" cy="652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R$        30.835,88</a:t>
          </a:r>
          <a:endParaRPr lang="pt-BR" sz="3500" kern="1200" dirty="0"/>
        </a:p>
      </dsp:txBody>
      <dsp:txXfrm>
        <a:off x="31831" y="2770744"/>
        <a:ext cx="4329376" cy="588408"/>
      </dsp:txXfrm>
    </dsp:sp>
    <dsp:sp modelId="{858634A6-E69B-4B19-AB57-5336B7951AC2}">
      <dsp:nvSpPr>
        <dsp:cNvPr id="0" name=""/>
        <dsp:cNvSpPr/>
      </dsp:nvSpPr>
      <dsp:spPr>
        <a:xfrm rot="5400000">
          <a:off x="8037134" y="-155299"/>
          <a:ext cx="521656" cy="78098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FUNDO MUNCIPAL DE SAÚDE NOVA ANDRADINA</a:t>
          </a:r>
          <a:endParaRPr lang="pt-BR" sz="2000" kern="1200" dirty="0"/>
        </a:p>
      </dsp:txBody>
      <dsp:txXfrm rot="-5400000">
        <a:off x="4393039" y="3514261"/>
        <a:ext cx="7784382" cy="470726"/>
      </dsp:txXfrm>
    </dsp:sp>
    <dsp:sp modelId="{8160E34C-0A84-434F-9EB3-66991D6A0F08}">
      <dsp:nvSpPr>
        <dsp:cNvPr id="0" name=""/>
        <dsp:cNvSpPr/>
      </dsp:nvSpPr>
      <dsp:spPr>
        <a:xfrm>
          <a:off x="0" y="3423588"/>
          <a:ext cx="4393038" cy="652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R$      425.000,00</a:t>
          </a:r>
          <a:endParaRPr lang="pt-BR" sz="3500" kern="1200" dirty="0"/>
        </a:p>
      </dsp:txBody>
      <dsp:txXfrm>
        <a:off x="31831" y="3455419"/>
        <a:ext cx="4329376" cy="588408"/>
      </dsp:txXfrm>
    </dsp:sp>
    <dsp:sp modelId="{31F7047A-B67A-4BCD-9D59-DCA71F265934}">
      <dsp:nvSpPr>
        <dsp:cNvPr id="0" name=""/>
        <dsp:cNvSpPr/>
      </dsp:nvSpPr>
      <dsp:spPr>
        <a:xfrm rot="5400000">
          <a:off x="8037134" y="529374"/>
          <a:ext cx="521656" cy="78098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MUNICIPIOS DA MICRORREGIÃO DE NOVA ANDRADINA</a:t>
          </a:r>
          <a:endParaRPr lang="pt-BR" sz="2000" kern="1200" dirty="0"/>
        </a:p>
      </dsp:txBody>
      <dsp:txXfrm rot="-5400000">
        <a:off x="4393039" y="4198935"/>
        <a:ext cx="7784382" cy="470726"/>
      </dsp:txXfrm>
    </dsp:sp>
    <dsp:sp modelId="{0DD387D8-45E2-40BA-AFAF-FAD1DAA37C23}">
      <dsp:nvSpPr>
        <dsp:cNvPr id="0" name=""/>
        <dsp:cNvSpPr/>
      </dsp:nvSpPr>
      <dsp:spPr>
        <a:xfrm>
          <a:off x="0" y="4108262"/>
          <a:ext cx="4393038" cy="652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R$        60.000,00</a:t>
          </a:r>
          <a:endParaRPr lang="pt-BR" sz="3500" kern="1200" dirty="0"/>
        </a:p>
      </dsp:txBody>
      <dsp:txXfrm>
        <a:off x="31831" y="4140093"/>
        <a:ext cx="4329376" cy="588408"/>
      </dsp:txXfrm>
    </dsp:sp>
    <dsp:sp modelId="{3B255E37-B4D0-4ECA-B526-24F6EF0980F3}">
      <dsp:nvSpPr>
        <dsp:cNvPr id="0" name=""/>
        <dsp:cNvSpPr/>
      </dsp:nvSpPr>
      <dsp:spPr>
        <a:xfrm rot="5400000">
          <a:off x="8040908" y="1259868"/>
          <a:ext cx="521656" cy="780229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TOTAL MENSAL DE REPASSES CONTRATUALIZADOS</a:t>
          </a:r>
          <a:endParaRPr lang="pt-BR" sz="2000" kern="1200" dirty="0"/>
        </a:p>
      </dsp:txBody>
      <dsp:txXfrm rot="-5400000">
        <a:off x="4400588" y="4925654"/>
        <a:ext cx="7776833" cy="470726"/>
      </dsp:txXfrm>
    </dsp:sp>
    <dsp:sp modelId="{817D8B71-46BC-4FC2-9256-0B9331ABAE40}">
      <dsp:nvSpPr>
        <dsp:cNvPr id="0" name=""/>
        <dsp:cNvSpPr/>
      </dsp:nvSpPr>
      <dsp:spPr>
        <a:xfrm>
          <a:off x="0" y="4793153"/>
          <a:ext cx="4393049" cy="652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R$  1.748.373,38</a:t>
          </a:r>
          <a:endParaRPr lang="pt-BR" sz="3500" kern="1200" dirty="0"/>
        </a:p>
      </dsp:txBody>
      <dsp:txXfrm>
        <a:off x="31831" y="4824984"/>
        <a:ext cx="4329387" cy="588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D8E50C2-1CE0-4F3C-A6E7-CA9983214929}" type="datetime1">
              <a:rPr lang="pt-BR" smtClean="0"/>
              <a:t>15/05/2018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E861E8E-D392-497B-BB21-122DD7C27CF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31D3E08-CF38-4889-B304-D78E4DAD96A1}" type="datetime1">
              <a:rPr lang="pt-BR" smtClean="0"/>
              <a:t>15/05/2018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 smtClean="0"/>
              <a:t>Editar estilos de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55D449-B875-4B8D-8E66-224D27E54C9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8853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4787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pt-BR" smtClean="0">
                <a:solidFill>
                  <a:prstClr val="black"/>
                </a:solidFill>
              </a:rPr>
              <a:pPr/>
              <a:t>3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2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475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4713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5954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4385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5570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0857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pic>
        <p:nvPicPr>
          <p:cNvPr id="7" name="Imagem 6" descr="Linha EK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95B1F9-604F-4CF7-87B7-0079681CB724}" type="datetime1">
              <a:rPr lang="pt-BR" smtClean="0"/>
              <a:t>15/05/2018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 descr="Retângulo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C0EB1E-546A-458E-88BA-3CE205201793}" type="datetime1">
              <a:rPr lang="pt-BR" smtClean="0"/>
              <a:t>15/05/2018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0A4D40-3DE8-4EFA-9164-F4E268E9BEEE}" type="datetime1">
              <a:rPr lang="pt-BR" smtClean="0"/>
              <a:t>15/05/2018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beçalho da Seção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 descr="Retângulo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54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 rtlCol="0"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E0CEA4-2DCC-42ED-AE16-7B8BFF3F3544}" type="datetime1">
              <a:rPr lang="pt-BR" smtClean="0"/>
              <a:t>15/05/2018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591FEB-8904-40BC-AA2B-3E42FBDCE77D}" type="datetime1">
              <a:rPr lang="pt-BR" smtClean="0"/>
              <a:t>15/05/2018</a:t>
            </a:fld>
            <a:endParaRPr lang="pt-BR" dirty="0"/>
          </a:p>
        </p:txBody>
      </p:sp>
      <p:sp>
        <p:nvSpPr>
          <p:cNvPr id="9" name="Espaço Reservado para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CE7CE3-F7B9-486D-A6A1-BA5AED982C04}" type="datetime1">
              <a:rPr lang="pt-BR" smtClean="0"/>
              <a:t>15/05/2018</a:t>
            </a:fld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54462E-1B43-4CA6-916C-67DBFFE46A3A}" type="datetime1">
              <a:rPr lang="pt-BR" smtClean="0"/>
              <a:t>15/05/2018</a:t>
            </a:fld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 descr="Retângulo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9" name="Retângulo 8" descr="Retângulo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 descr="Retângulo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9" name="Retângulo 8" descr="Retângulo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smtClean="0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rra vermelha" descr="Barra vermelha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Editar estilos de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135DF4C-E7D3-48B1-9E56-BE0A5A02CA2F}" type="datetime1">
              <a:rPr lang="pt-BR" smtClean="0"/>
              <a:t>15/05/2018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simbolos prestação de con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908721"/>
            <a:ext cx="1198969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47328" y="116632"/>
            <a:ext cx="120973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 smtClean="0"/>
              <a:t>AUDIÊNCIA PÚBLICA 1ºQUADR/2018 FUNSAU NA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5159896" cy="908720"/>
          </a:xfrm>
        </p:spPr>
        <p:txBody>
          <a:bodyPr rtlCol="0">
            <a:normAutofit/>
          </a:bodyPr>
          <a:lstStyle/>
          <a:p>
            <a:pPr rtl="0"/>
            <a:r>
              <a:rPr lang="pt-BR" sz="2800" dirty="0" smtClean="0"/>
              <a:t>   FUNDAÇÃO SERVIÇOS DE SAÚDE DE NOVA ANDRADINA</a:t>
            </a:r>
            <a:endParaRPr lang="pt-BR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2780928"/>
            <a:ext cx="5063208" cy="1584176"/>
          </a:xfrm>
          <a:scene3d>
            <a:camera prst="perspectiveRelaxedModerately"/>
            <a:lightRig rig="threePt" dir="t"/>
          </a:scene3d>
          <a:sp3d>
            <a:bevelT prst="relaxedInset"/>
          </a:sp3d>
        </p:spPr>
        <p:txBody>
          <a:bodyPr rtlCol="0">
            <a:noAutofit/>
          </a:bodyPr>
          <a:lstStyle/>
          <a:p>
            <a:pPr algn="ctr" rtl="0"/>
            <a:r>
              <a:rPr lang="pt-BR" dirty="0" smtClean="0">
                <a:solidFill>
                  <a:srgbClr val="C00000"/>
                </a:solidFill>
              </a:rPr>
              <a:t>Relatório financeiro</a:t>
            </a:r>
            <a:endParaRPr lang="pt-BR" dirty="0">
              <a:solidFill>
                <a:srgbClr val="C00000"/>
              </a:solidFill>
            </a:endParaRPr>
          </a:p>
          <a:p>
            <a:pPr algn="ctr" rtl="0"/>
            <a:r>
              <a:rPr lang="pt-BR" dirty="0" smtClean="0">
                <a:solidFill>
                  <a:srgbClr val="C00000"/>
                </a:solidFill>
              </a:rPr>
              <a:t>RESTOS A RECEBER E A pagar</a:t>
            </a:r>
          </a:p>
          <a:p>
            <a:pPr algn="ctr" rtl="0"/>
            <a:r>
              <a:rPr lang="pt-BR" dirty="0">
                <a:solidFill>
                  <a:srgbClr val="C00000"/>
                </a:solidFill>
              </a:rPr>
              <a:t> </a:t>
            </a:r>
            <a:r>
              <a:rPr lang="pt-BR" dirty="0" smtClean="0">
                <a:solidFill>
                  <a:srgbClr val="C00000"/>
                </a:solidFill>
              </a:rPr>
              <a:t> 1ºQUADRIMESTRE/2018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1628800"/>
            <a:ext cx="1847850" cy="381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5157192"/>
            <a:ext cx="4968552" cy="1656184"/>
          </a:xfrm>
          <a:prstGeom prst="rect">
            <a:avLst/>
          </a:prstGeom>
          <a:solidFill>
            <a:srgbClr val="00B0F0"/>
          </a:solidFill>
          <a:scene3d>
            <a:camera prst="perspectiveRelaxedModerately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77675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tint val="40000"/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 idx="4294967295"/>
          </p:nvPr>
        </p:nvSpPr>
        <p:spPr>
          <a:xfrm>
            <a:off x="15875" y="692697"/>
            <a:ext cx="12176125" cy="864095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rgbClr val="0070C0"/>
                </a:solidFill>
              </a:rPr>
              <a:t>REPASSES CONFORME CONTRATO PREST SERVIÇOS N. 180/2017</a:t>
            </a:r>
            <a:r>
              <a:rPr lang="pt-BR" sz="2400" dirty="0">
                <a:solidFill>
                  <a:srgbClr val="0070C0"/>
                </a:solidFill>
              </a:rPr>
              <a:t> </a:t>
            </a:r>
            <a:r>
              <a:rPr lang="pt-BR" sz="2400" dirty="0" smtClean="0">
                <a:solidFill>
                  <a:srgbClr val="0070C0"/>
                </a:solidFill>
              </a:rPr>
              <a:t>– VALOR MENSAL</a:t>
            </a:r>
            <a:br>
              <a:rPr lang="pt-BR" sz="2400" dirty="0" smtClean="0">
                <a:solidFill>
                  <a:srgbClr val="0070C0"/>
                </a:solidFill>
              </a:rPr>
            </a:br>
            <a:endParaRPr lang="pt-BR" sz="2400" dirty="0">
              <a:solidFill>
                <a:srgbClr val="0070C0"/>
              </a:solidFill>
            </a:endParaRPr>
          </a:p>
        </p:txBody>
      </p:sp>
      <p:graphicFrame>
        <p:nvGraphicFramePr>
          <p:cNvPr id="62" name="Diagrama 61"/>
          <p:cNvGraphicFramePr/>
          <p:nvPr>
            <p:extLst/>
          </p:nvPr>
        </p:nvGraphicFramePr>
        <p:xfrm>
          <a:off x="0" y="1412776"/>
          <a:ext cx="12202886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6" name="Retângulo 65"/>
          <p:cNvSpPr/>
          <p:nvPr/>
        </p:nvSpPr>
        <p:spPr>
          <a:xfrm>
            <a:off x="0" y="0"/>
            <a:ext cx="12192000" cy="4766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67" name="Imagem 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336" y="116632"/>
            <a:ext cx="1847248" cy="31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2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tint val="40000"/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/>
          <p:cNvSpPr/>
          <p:nvPr/>
        </p:nvSpPr>
        <p:spPr>
          <a:xfrm>
            <a:off x="0" y="0"/>
            <a:ext cx="12192000" cy="4766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7" name="Imagem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16632"/>
            <a:ext cx="1847248" cy="312073"/>
          </a:xfrm>
          <a:prstGeom prst="rect">
            <a:avLst/>
          </a:prstGeom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50760"/>
              </p:ext>
            </p:extLst>
          </p:nvPr>
        </p:nvGraphicFramePr>
        <p:xfrm>
          <a:off x="839416" y="2420888"/>
          <a:ext cx="10585176" cy="20421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28592"/>
                <a:gridCol w="2736304"/>
                <a:gridCol w="2520280"/>
              </a:tblGrid>
              <a:tr h="1944216">
                <a:tc>
                  <a:txBody>
                    <a:bodyPr/>
                    <a:lstStyle/>
                    <a:p>
                      <a:r>
                        <a:rPr lang="pt-BR" sz="1600" b="0" u="sng" cap="none" spc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RECEITA</a:t>
                      </a:r>
                      <a:r>
                        <a:rPr lang="pt-BR" sz="1600" b="0" u="sng" cap="none" spc="0" baseline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S CONTRATO PREST SERVIÇOS </a:t>
                      </a:r>
                    </a:p>
                    <a:p>
                      <a:r>
                        <a:rPr lang="pt-BR" sz="1600" baseline="0" dirty="0" smtClean="0"/>
                        <a:t>Teto Federal – MAC</a:t>
                      </a:r>
                    </a:p>
                    <a:p>
                      <a:r>
                        <a:rPr lang="pt-BR" sz="1600" baseline="0" dirty="0" smtClean="0"/>
                        <a:t>Teto Federal – RUE </a:t>
                      </a:r>
                    </a:p>
                    <a:p>
                      <a:r>
                        <a:rPr lang="pt-BR" sz="1600" baseline="0" dirty="0" smtClean="0"/>
                        <a:t>Secretaria de Estado de Saúde MS (SES MS)</a:t>
                      </a:r>
                    </a:p>
                    <a:p>
                      <a:r>
                        <a:rPr lang="pt-BR" sz="1600" baseline="0" dirty="0" smtClean="0"/>
                        <a:t>Secretaria de Estado de Saúde MS UTI (SES MS)</a:t>
                      </a:r>
                    </a:p>
                    <a:p>
                      <a:r>
                        <a:rPr lang="pt-BR" sz="1600" baseline="0" dirty="0" smtClean="0"/>
                        <a:t>Secretaria de Estado de Saúde MS (SES MS </a:t>
                      </a:r>
                      <a:r>
                        <a:rPr lang="pt-BR" sz="1600" baseline="0" dirty="0" err="1" smtClean="0"/>
                        <a:t>Batayporã</a:t>
                      </a:r>
                      <a:r>
                        <a:rPr lang="pt-BR" sz="1600" baseline="0" dirty="0" smtClean="0"/>
                        <a:t>)</a:t>
                      </a:r>
                    </a:p>
                    <a:p>
                      <a:r>
                        <a:rPr lang="pt-BR" sz="1600" baseline="0" dirty="0" smtClean="0"/>
                        <a:t>Fundo Municipal de Saúde Nova Andradina </a:t>
                      </a:r>
                    </a:p>
                    <a:p>
                      <a:r>
                        <a:rPr lang="pt-BR" sz="1600" baseline="0" dirty="0" smtClean="0"/>
                        <a:t>Municípios Microrregião Nova Andradina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                        880.000,00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    586.150,00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 1.695.000,00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 </a:t>
                      </a:r>
                      <a:r>
                        <a:rPr lang="pt-BR" sz="1600" baseline="0" dirty="0" smtClean="0"/>
                        <a:t>1.278.000,00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  </a:t>
                      </a:r>
                      <a:r>
                        <a:rPr lang="pt-BR" sz="1600" baseline="0" dirty="0" smtClean="0"/>
                        <a:t>  123.343,52</a:t>
                      </a:r>
                      <a:endParaRPr lang="pt-B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 1.700.000,00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</a:t>
                      </a:r>
                      <a:r>
                        <a:rPr lang="pt-BR" sz="1600" baseline="0" dirty="0" smtClean="0"/>
                        <a:t>  </a:t>
                      </a:r>
                      <a:r>
                        <a:rPr lang="pt-BR" sz="1600" dirty="0" smtClean="0"/>
                        <a:t>   </a:t>
                      </a:r>
                      <a:r>
                        <a:rPr lang="pt-BR" sz="1600" baseline="0" dirty="0" smtClean="0"/>
                        <a:t> 240.000,00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</a:t>
                      </a:r>
                      <a:r>
                        <a:rPr lang="pt-BR" sz="1600" baseline="0" dirty="0" smtClean="0"/>
                        <a:t>                 6.502.493,52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356699"/>
              </p:ext>
            </p:extLst>
          </p:nvPr>
        </p:nvGraphicFramePr>
        <p:xfrm>
          <a:off x="839416" y="908720"/>
          <a:ext cx="10585176" cy="13106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28592"/>
                <a:gridCol w="2736305"/>
                <a:gridCol w="2520279"/>
              </a:tblGrid>
              <a:tr h="1296144">
                <a:tc>
                  <a:txBody>
                    <a:bodyPr/>
                    <a:lstStyle/>
                    <a:p>
                      <a:r>
                        <a:rPr lang="pt-BR" sz="1600" b="0" u="sng" cap="none" spc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SALDO</a:t>
                      </a:r>
                      <a:r>
                        <a:rPr lang="pt-BR" sz="1600" b="0" u="sng" cap="none" spc="0" baseline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 FINANCEIRO MÊS ANTERIOR</a:t>
                      </a:r>
                    </a:p>
                    <a:p>
                      <a:r>
                        <a:rPr lang="pt-BR" sz="1600" baseline="0" dirty="0" smtClean="0"/>
                        <a:t>BB Conta Corrente 34.000-6</a:t>
                      </a:r>
                    </a:p>
                    <a:p>
                      <a:r>
                        <a:rPr lang="pt-BR" sz="1600" baseline="0" dirty="0" smtClean="0"/>
                        <a:t>BB Conta Corrente 48.238-2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aseline="0" dirty="0" smtClean="0"/>
                        <a:t>BB Conta Corrente 48.752-X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aseline="0" dirty="0" smtClean="0"/>
                        <a:t>SICOOB Conta Corrente 400.871-5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                         617.815,84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      </a:t>
                      </a:r>
                      <a:r>
                        <a:rPr lang="pt-BR" sz="1600" baseline="0" dirty="0" smtClean="0"/>
                        <a:t> 31.332,16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aseline="0" dirty="0" smtClean="0"/>
                        <a:t>R$                           56.052,47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aseline="0" dirty="0" smtClean="0"/>
                        <a:t>R$                                     0,00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</a:t>
                      </a:r>
                      <a:r>
                        <a:rPr lang="pt-BR" sz="1600" baseline="0" dirty="0" smtClean="0"/>
                        <a:t> </a:t>
                      </a:r>
                      <a:r>
                        <a:rPr lang="pt-BR" sz="1600" dirty="0" smtClean="0"/>
                        <a:t>          705.200,47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309271"/>
              </p:ext>
            </p:extLst>
          </p:nvPr>
        </p:nvGraphicFramePr>
        <p:xfrm>
          <a:off x="839416" y="4725144"/>
          <a:ext cx="10585176" cy="158417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28592"/>
                <a:gridCol w="2736304"/>
                <a:gridCol w="2520280"/>
              </a:tblGrid>
              <a:tr h="1584176">
                <a:tc>
                  <a:txBody>
                    <a:bodyPr/>
                    <a:lstStyle/>
                    <a:p>
                      <a:r>
                        <a:rPr lang="pt-BR" sz="1600" b="0" u="sng" cap="none" spc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RECEITAS</a:t>
                      </a:r>
                      <a:r>
                        <a:rPr lang="pt-BR" sz="1600" b="0" u="sng" cap="none" spc="0" baseline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 EVENTUAIS / OUTRAS</a:t>
                      </a:r>
                      <a:endParaRPr lang="pt-BR" sz="1600" b="0" u="sng" cap="none" spc="0" dirty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aseline="0" dirty="0" smtClean="0"/>
                        <a:t>Repasse Projeto Cirurgias Eletivas </a:t>
                      </a:r>
                      <a:endParaRPr lang="pt-BR" sz="1600" dirty="0" smtClean="0"/>
                    </a:p>
                    <a:p>
                      <a:r>
                        <a:rPr lang="pt-BR" sz="1600" dirty="0" smtClean="0"/>
                        <a:t>Aplicação Financeira</a:t>
                      </a:r>
                      <a:r>
                        <a:rPr lang="pt-BR" sz="1600" baseline="0" dirty="0" smtClean="0"/>
                        <a:t> CC</a:t>
                      </a:r>
                    </a:p>
                    <a:p>
                      <a:r>
                        <a:rPr lang="pt-BR" sz="1600" baseline="0" dirty="0" smtClean="0"/>
                        <a:t>Devolução Saldo Suprimentos de Fundos</a:t>
                      </a:r>
                    </a:p>
                    <a:p>
                      <a:r>
                        <a:rPr lang="pt-BR" sz="1600" dirty="0" smtClean="0"/>
                        <a:t>Ajuda</a:t>
                      </a:r>
                      <a:r>
                        <a:rPr lang="pt-BR" sz="1600" baseline="0" dirty="0" smtClean="0"/>
                        <a:t> de Custo Edital de Compras</a:t>
                      </a:r>
                    </a:p>
                    <a:p>
                      <a:r>
                        <a:rPr lang="pt-BR" sz="1600" baseline="0" dirty="0" smtClean="0"/>
                        <a:t>Repasse Doações PF / PJ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</a:t>
                      </a:r>
                      <a:r>
                        <a:rPr lang="pt-BR" sz="1600" baseline="0" dirty="0" smtClean="0"/>
                        <a:t>          33.694,05</a:t>
                      </a:r>
                      <a:endParaRPr lang="pt-BR" sz="1600" dirty="0" smtClean="0"/>
                    </a:p>
                    <a:p>
                      <a:r>
                        <a:rPr lang="pt-BR" sz="1600" dirty="0" smtClean="0"/>
                        <a:t>R$                             2.427,28       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    </a:t>
                      </a:r>
                      <a:r>
                        <a:rPr lang="pt-BR" sz="1600" baseline="0" dirty="0" smtClean="0"/>
                        <a:t>        211,71</a:t>
                      </a:r>
                      <a:endParaRPr lang="pt-B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  </a:t>
                      </a:r>
                      <a:r>
                        <a:rPr lang="pt-BR" sz="1600" baseline="0" dirty="0" smtClean="0"/>
                        <a:t>          160,00</a:t>
                      </a:r>
                      <a:endParaRPr lang="pt-B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</a:t>
                      </a:r>
                      <a:r>
                        <a:rPr lang="pt-BR" sz="1600" baseline="0" dirty="0" smtClean="0"/>
                        <a:t>            8.941,80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r>
                        <a:rPr lang="pt-BR" sz="1600" b="1" dirty="0" smtClean="0"/>
                        <a:t>R$                    </a:t>
                      </a:r>
                      <a:r>
                        <a:rPr lang="pt-BR" sz="1600" b="1" baseline="0" dirty="0" smtClean="0"/>
                        <a:t>  45.434,84</a:t>
                      </a:r>
                      <a:endParaRPr lang="pt-BR" sz="1600" b="1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367834"/>
              </p:ext>
            </p:extLst>
          </p:nvPr>
        </p:nvGraphicFramePr>
        <p:xfrm>
          <a:off x="839416" y="6478096"/>
          <a:ext cx="10585176" cy="3352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064896"/>
                <a:gridCol w="2520280"/>
              </a:tblGrid>
              <a:tr h="290656">
                <a:tc>
                  <a:txBody>
                    <a:bodyPr/>
                    <a:lstStyle/>
                    <a:p>
                      <a:r>
                        <a:rPr lang="pt-BR" sz="1600" b="0" cap="none" spc="0" baseline="0" dirty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TOTAL GERAL SALDO ANTERIOR + RECEITAS ................................................................................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0070C0"/>
                          </a:solidFill>
                        </a:rPr>
                        <a:t>R$                 7.253.128,83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ítulo 21"/>
          <p:cNvSpPr txBox="1">
            <a:spLocks/>
          </p:cNvSpPr>
          <p:nvPr/>
        </p:nvSpPr>
        <p:spPr>
          <a:xfrm>
            <a:off x="26285" y="476672"/>
            <a:ext cx="12097344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scene3d>
            <a:camera prst="perspectiveRelaxedModerately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u="sng" dirty="0" smtClean="0">
                <a:solidFill>
                  <a:srgbClr val="0070C0"/>
                </a:solidFill>
              </a:rPr>
              <a:t>INGRESSOS DE RECEITAS – 1º QUADRIMESTRE / 2018</a:t>
            </a:r>
            <a:endParaRPr lang="pt-BR" sz="24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9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tint val="40000"/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/>
          <p:cNvSpPr/>
          <p:nvPr/>
        </p:nvSpPr>
        <p:spPr>
          <a:xfrm>
            <a:off x="0" y="-14560"/>
            <a:ext cx="12192000" cy="4766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7" name="Imagem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16632"/>
            <a:ext cx="1847248" cy="312073"/>
          </a:xfrm>
          <a:prstGeom prst="rect">
            <a:avLst/>
          </a:prstGeom>
        </p:spPr>
      </p:pic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843124805"/>
              </p:ext>
            </p:extLst>
          </p:nvPr>
        </p:nvGraphicFramePr>
        <p:xfrm>
          <a:off x="119336" y="548680"/>
          <a:ext cx="11903968" cy="623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6345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tint val="40000"/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 idx="4294967295"/>
          </p:nvPr>
        </p:nvSpPr>
        <p:spPr>
          <a:xfrm>
            <a:off x="47328" y="476672"/>
            <a:ext cx="12097344" cy="241784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sz="2400" u="sng" dirty="0" smtClean="0">
                <a:solidFill>
                  <a:srgbClr val="0070C0"/>
                </a:solidFill>
              </a:rPr>
              <a:t>PAGAMENTOS REALIZADOS – 1º QUADRIMESTRE / 2018</a:t>
            </a:r>
            <a:endParaRPr lang="pt-BR" sz="2400" u="sng" dirty="0">
              <a:solidFill>
                <a:srgbClr val="0070C0"/>
              </a:solidFill>
            </a:endParaRPr>
          </a:p>
        </p:txBody>
      </p:sp>
      <p:sp>
        <p:nvSpPr>
          <p:cNvPr id="66" name="Retângulo 65"/>
          <p:cNvSpPr/>
          <p:nvPr/>
        </p:nvSpPr>
        <p:spPr>
          <a:xfrm>
            <a:off x="0" y="0"/>
            <a:ext cx="12192000" cy="4766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7" name="Imagem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16632"/>
            <a:ext cx="1847248" cy="312073"/>
          </a:xfrm>
          <a:prstGeom prst="rect">
            <a:avLst/>
          </a:prstGeom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144431"/>
              </p:ext>
            </p:extLst>
          </p:nvPr>
        </p:nvGraphicFramePr>
        <p:xfrm>
          <a:off x="839416" y="1700808"/>
          <a:ext cx="10585176" cy="8640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28592"/>
                <a:gridCol w="2736304"/>
                <a:gridCol w="2520280"/>
              </a:tblGrid>
              <a:tr h="864096">
                <a:tc>
                  <a:txBody>
                    <a:bodyPr/>
                    <a:lstStyle/>
                    <a:p>
                      <a:r>
                        <a:rPr lang="pt-BR" sz="1600" b="0" u="sng" cap="none" spc="0" baseline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2.SERVIÇOS TOMADOS MÉDICOS / UTI</a:t>
                      </a:r>
                    </a:p>
                    <a:p>
                      <a:r>
                        <a:rPr lang="pt-BR" sz="1600" baseline="0" dirty="0" smtClean="0"/>
                        <a:t>Prestação Serviços Médicos</a:t>
                      </a:r>
                    </a:p>
                    <a:p>
                      <a:r>
                        <a:rPr lang="pt-BR" sz="1600" baseline="0" dirty="0" smtClean="0"/>
                        <a:t>Prestação Serviços UTI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                     2.029.253,13</a:t>
                      </a:r>
                      <a:r>
                        <a:rPr lang="pt-BR" sz="1600" baseline="0" dirty="0" smtClean="0"/>
                        <a:t> </a:t>
                      </a:r>
                      <a:r>
                        <a:rPr lang="pt-BR" sz="1600" dirty="0" smtClean="0"/>
                        <a:t>R$                     1.704.000,00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baseline="0" dirty="0" smtClean="0"/>
                    </a:p>
                    <a:p>
                      <a:endParaRPr lang="pt-BR" sz="16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3.733.253,13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541898"/>
              </p:ext>
            </p:extLst>
          </p:nvPr>
        </p:nvGraphicFramePr>
        <p:xfrm>
          <a:off x="839416" y="764704"/>
          <a:ext cx="10585176" cy="8640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28592"/>
                <a:gridCol w="2736304"/>
                <a:gridCol w="2520280"/>
              </a:tblGrid>
              <a:tr h="864096">
                <a:tc>
                  <a:txBody>
                    <a:bodyPr/>
                    <a:lstStyle/>
                    <a:p>
                      <a:r>
                        <a:rPr lang="pt-BR" sz="1600" b="0" u="sng" cap="none" spc="0" baseline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1.PAGAMENTO DE PESSOAL (CLT)</a:t>
                      </a:r>
                    </a:p>
                    <a:p>
                      <a:r>
                        <a:rPr lang="pt-BR" sz="1600" baseline="0" dirty="0" smtClean="0"/>
                        <a:t>Vencimentos (Salários, Férias, Rescisões)</a:t>
                      </a:r>
                    </a:p>
                    <a:p>
                      <a:r>
                        <a:rPr lang="pt-BR" sz="1600" baseline="0" dirty="0" smtClean="0"/>
                        <a:t>Encargos Folha Pagamento (</a:t>
                      </a:r>
                      <a:r>
                        <a:rPr lang="pt-BR" sz="1600" baseline="0" dirty="0" err="1" smtClean="0"/>
                        <a:t>Inss</a:t>
                      </a:r>
                      <a:r>
                        <a:rPr lang="pt-BR" sz="1600" baseline="0" dirty="0" smtClean="0"/>
                        <a:t>, </a:t>
                      </a:r>
                      <a:r>
                        <a:rPr lang="pt-BR" sz="1600" baseline="0" dirty="0" err="1" smtClean="0"/>
                        <a:t>Fgts</a:t>
                      </a:r>
                      <a:r>
                        <a:rPr lang="pt-BR" sz="1600" baseline="0" dirty="0" smtClean="0"/>
                        <a:t>, IR, Consignados)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                     1.651.125,29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    461.518,15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2.112.643,44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287610"/>
              </p:ext>
            </p:extLst>
          </p:nvPr>
        </p:nvGraphicFramePr>
        <p:xfrm>
          <a:off x="839416" y="3356992"/>
          <a:ext cx="10568808" cy="6480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20352"/>
                <a:gridCol w="2732073"/>
                <a:gridCol w="2516383"/>
              </a:tblGrid>
              <a:tr h="648072">
                <a:tc>
                  <a:txBody>
                    <a:bodyPr/>
                    <a:lstStyle/>
                    <a:p>
                      <a:r>
                        <a:rPr lang="pt-BR" sz="1600" b="0" u="sng" cap="none" spc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4.AQUISIÇÃO</a:t>
                      </a:r>
                      <a:r>
                        <a:rPr lang="pt-BR" sz="1600" b="0" u="sng" cap="none" spc="0" baseline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 INSUMOS DE APOIO</a:t>
                      </a:r>
                      <a:endParaRPr lang="pt-BR" sz="1600" b="0" u="sng" cap="none" spc="0" dirty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pt-BR" sz="1600" baseline="0" dirty="0" smtClean="0"/>
                        <a:t>Produtos Materiais Uso Geral (</a:t>
                      </a:r>
                      <a:r>
                        <a:rPr lang="pt-BR" sz="1600" baseline="0" dirty="0" err="1" smtClean="0"/>
                        <a:t>Ortop</a:t>
                      </a:r>
                      <a:r>
                        <a:rPr lang="pt-BR" sz="1600" baseline="0" dirty="0" smtClean="0"/>
                        <a:t>, Bens Uso/</a:t>
                      </a:r>
                      <a:r>
                        <a:rPr lang="pt-BR" sz="1600" baseline="0" dirty="0" err="1" smtClean="0"/>
                        <a:t>Cons</a:t>
                      </a:r>
                      <a:r>
                        <a:rPr lang="pt-BR" sz="1600" baseline="0" dirty="0" smtClean="0"/>
                        <a:t> </a:t>
                      </a:r>
                      <a:r>
                        <a:rPr lang="pt-BR" sz="1600" baseline="0" dirty="0" err="1" smtClean="0"/>
                        <a:t>Hosp</a:t>
                      </a:r>
                      <a:r>
                        <a:rPr lang="pt-BR" sz="1600" baseline="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                        215.220,48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                    215.220,48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289025"/>
              </p:ext>
            </p:extLst>
          </p:nvPr>
        </p:nvGraphicFramePr>
        <p:xfrm>
          <a:off x="839416" y="6381328"/>
          <a:ext cx="10585176" cy="43204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064896"/>
                <a:gridCol w="2520280"/>
              </a:tblGrid>
              <a:tr h="432048">
                <a:tc>
                  <a:txBody>
                    <a:bodyPr/>
                    <a:lstStyle/>
                    <a:p>
                      <a:r>
                        <a:rPr lang="pt-BR" sz="1600" b="0" cap="none" spc="0" baseline="0" dirty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TOTAL GERAL DOS PAGAMENTOS REALIZADOS.............................................................................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0070C0"/>
                          </a:solidFill>
                        </a:rPr>
                        <a:t>R$                 7.126.682,74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201062"/>
              </p:ext>
            </p:extLst>
          </p:nvPr>
        </p:nvGraphicFramePr>
        <p:xfrm>
          <a:off x="839416" y="2636912"/>
          <a:ext cx="10585177" cy="6480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28593"/>
                <a:gridCol w="2736303"/>
                <a:gridCol w="2520281"/>
              </a:tblGrid>
              <a:tr h="648072">
                <a:tc>
                  <a:txBody>
                    <a:bodyPr/>
                    <a:lstStyle/>
                    <a:p>
                      <a:r>
                        <a:rPr lang="pt-BR" sz="1600" b="0" u="sng" cap="none" spc="0" baseline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3.OUTROS SERVIÇOS TOMADOS</a:t>
                      </a:r>
                    </a:p>
                    <a:p>
                      <a:r>
                        <a:rPr lang="pt-BR" sz="1600" baseline="0" dirty="0" smtClean="0"/>
                        <a:t>Prestação Serviços de Apoio (</a:t>
                      </a:r>
                      <a:r>
                        <a:rPr lang="pt-BR" sz="1600" baseline="0" dirty="0" err="1" smtClean="0"/>
                        <a:t>Manut</a:t>
                      </a:r>
                      <a:r>
                        <a:rPr lang="pt-BR" sz="1600" baseline="0" dirty="0" smtClean="0"/>
                        <a:t>, </a:t>
                      </a:r>
                      <a:r>
                        <a:rPr lang="pt-BR" sz="1600" baseline="0" dirty="0" err="1" smtClean="0"/>
                        <a:t>Inform</a:t>
                      </a:r>
                      <a:r>
                        <a:rPr lang="pt-BR" sz="1600" baseline="0" dirty="0" smtClean="0"/>
                        <a:t>, Esterilização)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                        307.825,01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307.825,01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293487"/>
              </p:ext>
            </p:extLst>
          </p:nvPr>
        </p:nvGraphicFramePr>
        <p:xfrm>
          <a:off x="839416" y="4077072"/>
          <a:ext cx="10585175" cy="6480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28592"/>
                <a:gridCol w="2736304"/>
                <a:gridCol w="2520279"/>
              </a:tblGrid>
              <a:tr h="648072">
                <a:tc>
                  <a:txBody>
                    <a:bodyPr/>
                    <a:lstStyle/>
                    <a:p>
                      <a:r>
                        <a:rPr lang="pt-BR" sz="1600" b="0" u="sng" cap="none" spc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5.AQUISIÇÃO</a:t>
                      </a:r>
                      <a:r>
                        <a:rPr lang="pt-BR" sz="1600" b="0" u="sng" cap="none" spc="0" baseline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 INSUMOS APLICAÇÃO DIRETA</a:t>
                      </a:r>
                      <a:endParaRPr lang="pt-BR" sz="1600" b="0" u="sng" cap="none" spc="0" dirty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pt-BR" sz="1600" baseline="0" dirty="0" smtClean="0"/>
                        <a:t>Produtos Materiais </a:t>
                      </a:r>
                      <a:r>
                        <a:rPr lang="pt-BR" sz="1600" baseline="0" dirty="0" err="1" smtClean="0"/>
                        <a:t>Aplic</a:t>
                      </a:r>
                      <a:r>
                        <a:rPr lang="pt-BR" sz="1600" baseline="0" dirty="0" smtClean="0"/>
                        <a:t> Direta (</a:t>
                      </a:r>
                      <a:r>
                        <a:rPr lang="pt-BR" sz="1600" baseline="0" dirty="0" err="1" smtClean="0"/>
                        <a:t>Prod</a:t>
                      </a:r>
                      <a:r>
                        <a:rPr lang="pt-BR" sz="1600" baseline="0" dirty="0" smtClean="0"/>
                        <a:t> </a:t>
                      </a:r>
                      <a:r>
                        <a:rPr lang="pt-BR" sz="1600" baseline="0" dirty="0" err="1" smtClean="0"/>
                        <a:t>Limp</a:t>
                      </a:r>
                      <a:r>
                        <a:rPr lang="pt-BR" sz="1600" baseline="0" dirty="0" smtClean="0"/>
                        <a:t>, </a:t>
                      </a:r>
                      <a:r>
                        <a:rPr lang="pt-BR" sz="1600" baseline="0" dirty="0" err="1" smtClean="0"/>
                        <a:t>Nutriç</a:t>
                      </a:r>
                      <a:r>
                        <a:rPr lang="pt-BR" sz="1600" baseline="0" dirty="0" smtClean="0"/>
                        <a:t>, Gases)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                        284.618,74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                    284.618,74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374421"/>
              </p:ext>
            </p:extLst>
          </p:nvPr>
        </p:nvGraphicFramePr>
        <p:xfrm>
          <a:off x="839416" y="4797152"/>
          <a:ext cx="10585175" cy="8640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28592"/>
                <a:gridCol w="2736304"/>
                <a:gridCol w="2520279"/>
              </a:tblGrid>
              <a:tr h="864096">
                <a:tc>
                  <a:txBody>
                    <a:bodyPr/>
                    <a:lstStyle/>
                    <a:p>
                      <a:r>
                        <a:rPr lang="pt-BR" sz="1600" b="0" u="sng" cap="none" spc="0" baseline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6.FARMÁCIA HOSPITALAR E EXAMES</a:t>
                      </a:r>
                    </a:p>
                    <a:p>
                      <a:r>
                        <a:rPr lang="pt-BR" sz="1600" baseline="0" dirty="0" smtClean="0"/>
                        <a:t>Medicamentos / Correlatos</a:t>
                      </a:r>
                    </a:p>
                    <a:p>
                      <a:r>
                        <a:rPr lang="pt-BR" sz="1600" baseline="0" dirty="0" smtClean="0"/>
                        <a:t>Exames Laboratoriais / Imagem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                        302.458,86</a:t>
                      </a:r>
                      <a:r>
                        <a:rPr lang="pt-BR" sz="1600" baseline="0" dirty="0" smtClean="0"/>
                        <a:t> </a:t>
                      </a:r>
                      <a:r>
                        <a:rPr lang="pt-BR" sz="1600" dirty="0" smtClean="0"/>
                        <a:t>R$                        125.677,45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428.136,31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648294"/>
              </p:ext>
            </p:extLst>
          </p:nvPr>
        </p:nvGraphicFramePr>
        <p:xfrm>
          <a:off x="839416" y="5730200"/>
          <a:ext cx="10585176" cy="5791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28592"/>
                <a:gridCol w="2736304"/>
                <a:gridCol w="2520280"/>
              </a:tblGrid>
              <a:tr h="0">
                <a:tc>
                  <a:txBody>
                    <a:bodyPr/>
                    <a:lstStyle/>
                    <a:p>
                      <a:r>
                        <a:rPr lang="pt-BR" sz="1600" b="0" u="sng" cap="none" spc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7.SERVIÇOS</a:t>
                      </a:r>
                      <a:r>
                        <a:rPr lang="pt-BR" sz="1600" b="0" u="sng" cap="none" spc="0" baseline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 PÚBLICOS</a:t>
                      </a:r>
                      <a:endParaRPr lang="pt-BR" sz="1600" b="0" u="sng" cap="none" spc="0" dirty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pt-BR" sz="1600" baseline="0" dirty="0" smtClean="0"/>
                        <a:t>Telefone/Internet/Luz/Correios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       44.985,63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                      44.985,63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71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tint val="40000"/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/>
          <p:cNvSpPr/>
          <p:nvPr/>
        </p:nvSpPr>
        <p:spPr>
          <a:xfrm>
            <a:off x="0" y="0"/>
            <a:ext cx="12192000" cy="4766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7" name="Imagem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16632"/>
            <a:ext cx="1847248" cy="312073"/>
          </a:xfrm>
          <a:prstGeom prst="rect">
            <a:avLst/>
          </a:prstGeom>
        </p:spPr>
      </p:pic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3570097731"/>
              </p:ext>
            </p:extLst>
          </p:nvPr>
        </p:nvGraphicFramePr>
        <p:xfrm>
          <a:off x="263352" y="836712"/>
          <a:ext cx="11593288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6512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tint val="40000"/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/>
          <p:cNvSpPr/>
          <p:nvPr/>
        </p:nvSpPr>
        <p:spPr>
          <a:xfrm>
            <a:off x="0" y="0"/>
            <a:ext cx="12192000" cy="4766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7" name="Imagem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16632"/>
            <a:ext cx="1847248" cy="312073"/>
          </a:xfrm>
          <a:prstGeom prst="rect">
            <a:avLst/>
          </a:prstGeom>
        </p:spPr>
      </p:pic>
      <p:sp>
        <p:nvSpPr>
          <p:cNvPr id="6" name="Título 21"/>
          <p:cNvSpPr txBox="1">
            <a:spLocks/>
          </p:cNvSpPr>
          <p:nvPr/>
        </p:nvSpPr>
        <p:spPr>
          <a:xfrm>
            <a:off x="119335" y="908720"/>
            <a:ext cx="11953329" cy="648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scene3d>
            <a:camera prst="perspectiveRelaxedModerately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u="sng" dirty="0" smtClean="0">
                <a:solidFill>
                  <a:srgbClr val="0070C0"/>
                </a:solidFill>
              </a:rPr>
              <a:t>APURAÇÃO RESULTADO PRIMÁRIO – 1º QUADRIMESTRE/2018</a:t>
            </a:r>
            <a:endParaRPr lang="pt-BR" sz="2400" u="sng" dirty="0">
              <a:solidFill>
                <a:srgbClr val="0070C0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782813"/>
              </p:ext>
            </p:extLst>
          </p:nvPr>
        </p:nvGraphicFramePr>
        <p:xfrm>
          <a:off x="1343472" y="2348880"/>
          <a:ext cx="8600504" cy="3352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56584"/>
                <a:gridCol w="3343920"/>
              </a:tblGrid>
              <a:tr h="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SALDO FINANCEIRO MÊS ANTERIOR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           </a:t>
                      </a:r>
                      <a:r>
                        <a:rPr lang="pt-BR" sz="1600" baseline="0" dirty="0" smtClean="0"/>
                        <a:t> </a:t>
                      </a:r>
                      <a:r>
                        <a:rPr lang="pt-BR" sz="1600" dirty="0" smtClean="0"/>
                        <a:t>    705.200,47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106174"/>
              </p:ext>
            </p:extLst>
          </p:nvPr>
        </p:nvGraphicFramePr>
        <p:xfrm>
          <a:off x="1343472" y="3140968"/>
          <a:ext cx="8640960" cy="360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56584"/>
                <a:gridCol w="3384376"/>
              </a:tblGrid>
              <a:tr h="3600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INGRESSOS</a:t>
                      </a:r>
                      <a:r>
                        <a:rPr lang="pt-BR" sz="1600" baseline="0" dirty="0" smtClean="0"/>
                        <a:t> RECEITAS NO MÊS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R$                                  6.547.928,36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542664"/>
              </p:ext>
            </p:extLst>
          </p:nvPr>
        </p:nvGraphicFramePr>
        <p:xfrm>
          <a:off x="1343472" y="4005064"/>
          <a:ext cx="8640960" cy="360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56584"/>
                <a:gridCol w="3384376"/>
              </a:tblGrid>
              <a:tr h="3600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PAGAMENTOS REALIZADOS NO MÊS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R$                                  7.126.682,74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11694"/>
              </p:ext>
            </p:extLst>
          </p:nvPr>
        </p:nvGraphicFramePr>
        <p:xfrm>
          <a:off x="1343472" y="5157192"/>
          <a:ext cx="8640960" cy="13106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28592"/>
                <a:gridCol w="3312368"/>
              </a:tblGrid>
              <a:tr h="1022608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SALDO FINANCEIRO 1º</a:t>
                      </a:r>
                      <a:r>
                        <a:rPr lang="pt-BR" sz="1600" baseline="0" dirty="0" smtClean="0"/>
                        <a:t> QUADRIMESTRE</a:t>
                      </a:r>
                      <a:r>
                        <a:rPr lang="pt-BR" sz="1600" dirty="0" smtClean="0"/>
                        <a:t> 2018</a:t>
                      </a:r>
                    </a:p>
                    <a:p>
                      <a:endParaRPr lang="pt-BR" sz="1600" dirty="0" smtClean="0"/>
                    </a:p>
                    <a:p>
                      <a:r>
                        <a:rPr lang="pt-BR" sz="1600" baseline="0" dirty="0" smtClean="0">
                          <a:solidFill>
                            <a:srgbClr val="0070C0"/>
                          </a:solidFill>
                        </a:rPr>
                        <a:t>BB Conta Corrente 34.000-6</a:t>
                      </a:r>
                    </a:p>
                    <a:p>
                      <a:r>
                        <a:rPr lang="pt-BR" sz="1600" baseline="0" dirty="0" smtClean="0">
                          <a:solidFill>
                            <a:srgbClr val="0070C0"/>
                          </a:solidFill>
                        </a:rPr>
                        <a:t>BB Conta Corrente 48.238-2</a:t>
                      </a:r>
                    </a:p>
                    <a:p>
                      <a:r>
                        <a:rPr lang="pt-BR" sz="1600" baseline="0" dirty="0" smtClean="0">
                          <a:solidFill>
                            <a:srgbClr val="0070C0"/>
                          </a:solidFill>
                        </a:rPr>
                        <a:t>SICOOB Conta Corrente 400.871-5</a:t>
                      </a:r>
                      <a:endParaRPr lang="pt-BR" sz="16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R$                                   126.446,09</a:t>
                      </a:r>
                    </a:p>
                    <a:p>
                      <a:r>
                        <a:rPr lang="pt-BR" sz="1600" dirty="0" smtClean="0"/>
                        <a:t>...............................................................</a:t>
                      </a:r>
                    </a:p>
                    <a:p>
                      <a:r>
                        <a:rPr lang="pt-BR" sz="1600" dirty="0" smtClean="0">
                          <a:solidFill>
                            <a:srgbClr val="0070C0"/>
                          </a:solidFill>
                        </a:rPr>
                        <a:t>R$                                    </a:t>
                      </a:r>
                      <a:r>
                        <a:rPr lang="pt-BR" sz="1600" baseline="0" dirty="0" smtClean="0">
                          <a:solidFill>
                            <a:srgbClr val="0070C0"/>
                          </a:solidFill>
                        </a:rPr>
                        <a:t>  55.886,29</a:t>
                      </a:r>
                      <a:endParaRPr lang="pt-BR" sz="1600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pt-BR" sz="1600" dirty="0" smtClean="0">
                          <a:solidFill>
                            <a:srgbClr val="0070C0"/>
                          </a:solidFill>
                        </a:rPr>
                        <a:t>R$                                      61.527,92</a:t>
                      </a:r>
                    </a:p>
                    <a:p>
                      <a:r>
                        <a:rPr lang="pt-BR" sz="1600" dirty="0" smtClean="0">
                          <a:solidFill>
                            <a:srgbClr val="0070C0"/>
                          </a:solidFill>
                        </a:rPr>
                        <a:t>R$                                      </a:t>
                      </a:r>
                      <a:r>
                        <a:rPr lang="pt-BR" sz="1600" baseline="0" dirty="0" smtClean="0">
                          <a:solidFill>
                            <a:srgbClr val="0070C0"/>
                          </a:solidFill>
                        </a:rPr>
                        <a:t>  9.031,88</a:t>
                      </a:r>
                      <a:endParaRPr lang="pt-BR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45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tint val="40000"/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/>
          <p:cNvSpPr/>
          <p:nvPr/>
        </p:nvSpPr>
        <p:spPr>
          <a:xfrm>
            <a:off x="0" y="0"/>
            <a:ext cx="12192000" cy="4766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7" name="Imagem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16632"/>
            <a:ext cx="1847248" cy="312073"/>
          </a:xfrm>
          <a:prstGeom prst="rect">
            <a:avLst/>
          </a:prstGeom>
        </p:spPr>
      </p:pic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4126186341"/>
              </p:ext>
            </p:extLst>
          </p:nvPr>
        </p:nvGraphicFramePr>
        <p:xfrm>
          <a:off x="19908" y="548680"/>
          <a:ext cx="12144672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4593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Médico 16: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0127_TF02901024_TF02901024.potx" id="{79E3537E-98CC-4441-9DF6-9EC8F3C0C5D6}" vid="{4D73D07C-392E-48C5-BCE9-497E5C87D5F1}"/>
    </a:ext>
  </a:extLst>
</a:theme>
</file>

<file path=ppt/theme/theme2.xml><?xml version="1.0" encoding="utf-8"?>
<a:theme xmlns:a="http://schemas.openxmlformats.org/drawingml/2006/main" name="Tema do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design médico (widescreen)</Template>
  <TotalTime>11550</TotalTime>
  <Words>588</Words>
  <Application>Microsoft Office PowerPoint</Application>
  <PresentationFormat>Widescreen</PresentationFormat>
  <Paragraphs>195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2" baseType="lpstr">
      <vt:lpstr>Arial</vt:lpstr>
      <vt:lpstr>Franklin Gothic Medium</vt:lpstr>
      <vt:lpstr>Design Médico 16:9</vt:lpstr>
      <vt:lpstr>Apresentação do PowerPoint</vt:lpstr>
      <vt:lpstr>   FUNDAÇÃO SERVIÇOS DE SAÚDE DE NOVA ANDRADINA</vt:lpstr>
      <vt:lpstr>REPASSES CONFORME CONTRATO PREST SERVIÇOS N. 180/2017 – VALOR MENSAL </vt:lpstr>
      <vt:lpstr>Apresentação do PowerPoint</vt:lpstr>
      <vt:lpstr>Apresentação do PowerPoint</vt:lpstr>
      <vt:lpstr>PAGAMENTOS REALIZADOS – 1º QUADRIMESTRE / 2018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FUNDAÇÃO SERVIÇOS DE SAÚDE DE NOVA ANDRADINA</dc:title>
  <dc:creator>REGIONAL</dc:creator>
  <cp:lastModifiedBy>REGIONAL</cp:lastModifiedBy>
  <cp:revision>154</cp:revision>
  <cp:lastPrinted>2018-05-15T13:36:44Z</cp:lastPrinted>
  <dcterms:created xsi:type="dcterms:W3CDTF">2017-08-25T21:10:37Z</dcterms:created>
  <dcterms:modified xsi:type="dcterms:W3CDTF">2018-05-15T13:37:34Z</dcterms:modified>
</cp:coreProperties>
</file>