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0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88" d="100"/>
          <a:sy n="88" d="100"/>
        </p:scale>
        <p:origin x="576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8.6918505644150893E-17"/>
                  <c:y val="7.19026653053598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0.14047020975193206</c:v>
                </c:pt>
                <c:pt idx="1">
                  <c:v>0.34207740019806249</c:v>
                </c:pt>
                <c:pt idx="2">
                  <c:v>0.15817762397772187</c:v>
                </c:pt>
                <c:pt idx="3">
                  <c:v>2.343372207077361E-2</c:v>
                </c:pt>
                <c:pt idx="4">
                  <c:v>0.33584104400150999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3219600"/>
        <c:axId val="289519728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UNIÃO</c:v>
                </c:pt>
                <c:pt idx="1">
                  <c:v>ESTADO</c:v>
                </c:pt>
                <c:pt idx="2">
                  <c:v>NOVA ANDRADINA</c:v>
                </c:pt>
                <c:pt idx="3">
                  <c:v>MICRORREGIÃO</c:v>
                </c:pt>
                <c:pt idx="4">
                  <c:v>DEMAIS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 formatCode="#,##0.00">
                  <c:v>419605.33</c:v>
                </c:pt>
                <c:pt idx="1">
                  <c:v>1021835.88</c:v>
                </c:pt>
                <c:pt idx="2">
                  <c:v>472500</c:v>
                </c:pt>
                <c:pt idx="3">
                  <c:v>70000</c:v>
                </c:pt>
                <c:pt idx="4">
                  <c:v>1003206.96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89517376"/>
        <c:axId val="289515808"/>
      </c:barChart>
      <c:catAx>
        <c:axId val="28321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89519728"/>
        <c:crosses val="autoZero"/>
        <c:auto val="1"/>
        <c:lblAlgn val="ctr"/>
        <c:lblOffset val="100"/>
        <c:noMultiLvlLbl val="0"/>
      </c:catAx>
      <c:valAx>
        <c:axId val="28951972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3219600"/>
        <c:crosses val="autoZero"/>
        <c:crossBetween val="between"/>
        <c:majorUnit val="10000"/>
      </c:valAx>
      <c:valAx>
        <c:axId val="289515808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9517376"/>
        <c:crosses val="max"/>
        <c:crossBetween val="between"/>
      </c:valAx>
      <c:catAx>
        <c:axId val="2895173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9515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968622928047634E-3"/>
                  <c:y val="0.1390118195903624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31%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5557981254877558E-3"/>
                  <c:y val="-4.314159918321591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FOLHA PGTO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_(* #,##0.00_);_(* \(#,##0.00\);_(* "-"??_);_(@_)</c:formatCode>
                <c:ptCount val="3"/>
                <c:pt idx="0">
                  <c:v>46.87889054482077</c:v>
                </c:pt>
                <c:pt idx="1">
                  <c:v>31.056674814667435</c:v>
                </c:pt>
                <c:pt idx="2">
                  <c:v>22.064434640511802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9522080"/>
        <c:axId val="289516984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>
                  <c:v>1024989.47</c:v>
                </c:pt>
                <c:pt idx="1">
                  <c:v>679042.62</c:v>
                </c:pt>
                <c:pt idx="2">
                  <c:v>482430.64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89520512"/>
        <c:axId val="289518552"/>
      </c:barChart>
      <c:catAx>
        <c:axId val="28952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89516984"/>
        <c:crosses val="autoZero"/>
        <c:auto val="1"/>
        <c:lblAlgn val="ctr"/>
        <c:lblOffset val="100"/>
        <c:noMultiLvlLbl val="0"/>
      </c:catAx>
      <c:valAx>
        <c:axId val="289516984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9522080"/>
        <c:crosses val="autoZero"/>
        <c:crossBetween val="between"/>
        <c:majorUnit val="10000"/>
      </c:valAx>
      <c:valAx>
        <c:axId val="289518552"/>
        <c:scaling>
          <c:orientation val="minMax"/>
        </c:scaling>
        <c:delete val="0"/>
        <c:axPos val="r"/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9520512"/>
        <c:crosses val="max"/>
        <c:crossBetween val="between"/>
      </c:valAx>
      <c:catAx>
        <c:axId val="289520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95185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2987148.17</c:v>
                </c:pt>
                <c:pt idx="1">
                  <c:v>2186462.73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73.195657047035596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9519336"/>
        <c:axId val="289522472"/>
      </c:barChart>
      <c:catAx>
        <c:axId val="28951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9522472"/>
        <c:crosses val="autoZero"/>
        <c:auto val="1"/>
        <c:lblAlgn val="ctr"/>
        <c:lblOffset val="100"/>
        <c:noMultiLvlLbl val="0"/>
      </c:catAx>
      <c:valAx>
        <c:axId val="2895224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89519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16/04/2021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16/04/2021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63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MARÇO 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2005506716"/>
              </p:ext>
            </p:extLst>
          </p:nvPr>
        </p:nvGraphicFramePr>
        <p:xfrm>
          <a:off x="6215743" y="585108"/>
          <a:ext cx="5878285" cy="55493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71.437,01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73.525,97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36.426,09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10.943,75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Consignado Folha  -</a:t>
                      </a:r>
                      <a:r>
                        <a:rPr lang="pt-BR" sz="1300" baseline="0" dirty="0" smtClean="0">
                          <a:latin typeface="+mj-lt"/>
                        </a:rPr>
                        <a:t>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46.569,50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20.646,47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12.589,75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628.754,31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3.202.036,93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128.712,82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680.102,76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875.615,72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1.776.288,94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7.621.216,24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1146724400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1.099.834,44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941.441,21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279.156,26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2.320.431,91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385020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Março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R$ 5.300.784,33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MARÇO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354153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104.053,82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25,16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104.078,98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79.376,07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23.330,68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81,60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102.788,35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MARÇO 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1.290,63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MARÇO 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1534885"/>
          </a:xfrm>
        </p:spPr>
        <p:txBody>
          <a:bodyPr rtlCol="0">
            <a:normAutofit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985926"/>
              </p:ext>
            </p:extLst>
          </p:nvPr>
        </p:nvGraphicFramePr>
        <p:xfrm>
          <a:off x="6085114" y="2939143"/>
          <a:ext cx="6030686" cy="3022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057"/>
                <a:gridCol w="2416629"/>
              </a:tblGrid>
              <a:tr h="503785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3785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3785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1.021.835,88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3785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472.500,00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3785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3785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1.973.941,21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061531"/>
              </p:ext>
            </p:extLst>
          </p:nvPr>
        </p:nvGraphicFramePr>
        <p:xfrm>
          <a:off x="1167838" y="1832522"/>
          <a:ext cx="9503510" cy="185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1.021.835,88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MUNICÍPIO - FMS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472.500,00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1.983.941,21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819819"/>
              </p:ext>
            </p:extLst>
          </p:nvPr>
        </p:nvGraphicFramePr>
        <p:xfrm>
          <a:off x="1208313" y="4529666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706,96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RECEITAS</a:t>
                      </a:r>
                      <a:r>
                        <a:rPr lang="pt-BR" sz="1600" baseline="0" dirty="0" smtClean="0">
                          <a:latin typeface="+mj-lt"/>
                        </a:rPr>
                        <a:t> </a:t>
                      </a:r>
                      <a:r>
                        <a:rPr lang="pt-BR" sz="1600" dirty="0" smtClean="0">
                          <a:latin typeface="+mj-lt"/>
                        </a:rPr>
                        <a:t>CONVÊNIO PMNA CUSTEIO COVID 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1.000.000,00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2.500,00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1.003.206,96</a:t>
                      </a:r>
                      <a:endParaRPr lang="pt-BR" sz="16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</a:t>
            </a:r>
            <a:r>
              <a:rPr lang="pt-BR" sz="3200" dirty="0" smtClean="0"/>
              <a:t>2.987.148,17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867092193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09079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783.645,16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241.344,31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1.024.989,47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841768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638.501,91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40.540,71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679.042,62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745015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141.720,27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89.099,19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251.611,18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482.430,64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12192000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2.186.462,73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2306140892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057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 </a:t>
            </a:r>
            <a:r>
              <a:rPr lang="pt-BR" sz="2000" dirty="0" smtClean="0"/>
              <a:t>MARÇ</a:t>
            </a:r>
            <a:r>
              <a:rPr lang="pt-BR" sz="2000" dirty="0" smtClean="0"/>
              <a:t>O/2021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 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73.539,63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  </a:t>
            </a:r>
            <a:r>
              <a:rPr lang="pt-BR" sz="1800" dirty="0" smtClean="0">
                <a:solidFill>
                  <a:srgbClr val="00B0F0"/>
                </a:solidFill>
              </a:rPr>
              <a:t>225.609,37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955.699,87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2.987.148,17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2.186.462,73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144.134,57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2839149288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519</Words>
  <Application>Microsoft Office PowerPoint</Application>
  <PresentationFormat>Widescreen</PresentationFormat>
  <Paragraphs>203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MARÇO 2021</vt:lpstr>
      <vt:lpstr>VALOR  CONTRATUALIZAÇÃO </vt:lpstr>
      <vt:lpstr>RECEITAS REALIZADAS</vt:lpstr>
      <vt:lpstr>RECEITAS / MÊS R$ 2.987.148,17</vt:lpstr>
      <vt:lpstr>PAGAMENTOS REALIZADOS</vt:lpstr>
      <vt:lpstr>PAGAMENTOS / MÊS R$ 2.186.462,73</vt:lpstr>
      <vt:lpstr>APURAÇÃO RESULTADO PRIMÁRIO    MARÇO/2021 </vt:lpstr>
      <vt:lpstr>Fechamento Mensal:  (Contas A Receber e Contas A Pagar)</vt:lpstr>
      <vt:lpstr> PRESTAÇÃO DE CONTAS CONVÊNIO PMNA 003/2020 08 LEITOS UTI COVID  MARÇO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2021-04-16T18:14:26Z</dcterms:modified>
</cp:coreProperties>
</file>