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317" r:id="rId5"/>
    <p:sldId id="287" r:id="rId6"/>
    <p:sldId id="311" r:id="rId7"/>
    <p:sldId id="298" r:id="rId8"/>
    <p:sldId id="314" r:id="rId9"/>
    <p:sldId id="278" r:id="rId10"/>
    <p:sldId id="320" r:id="rId11"/>
    <p:sldId id="315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EBEBDD"/>
    <a:srgbClr val="969959"/>
    <a:srgbClr val="AF6666"/>
    <a:srgbClr val="32A1A6"/>
    <a:srgbClr val="3D8C41"/>
    <a:srgbClr val="4D4D4D"/>
    <a:srgbClr val="006F83"/>
    <a:srgbClr val="DED8A4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19872666418893E-2"/>
          <c:w val="0.98989010194424076"/>
          <c:h val="0.72569478187700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elete val="1"/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Plan1!$B$2:$B$6</c:f>
              <c:numCache>
                <c:formatCode>0.00</c:formatCode>
                <c:ptCount val="5"/>
                <c:pt idx="0">
                  <c:v>1678421.32</c:v>
                </c:pt>
                <c:pt idx="1">
                  <c:v>4087343.52</c:v>
                </c:pt>
                <c:pt idx="2">
                  <c:v>2512500</c:v>
                </c:pt>
                <c:pt idx="3">
                  <c:v>270000</c:v>
                </c:pt>
                <c:pt idx="4">
                  <c:v>3284085.34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QUADR2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57129899674307E-2"/>
                  <c:y val="2.1367517772474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508447036873348E-2"/>
                  <c:y val="2.1367517772474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57129899674307E-2"/>
                  <c:y val="-1.566933201968770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634150956612872E-2"/>
                  <c:y val="1.4957262440732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634150956612792E-2"/>
                  <c:y val="-2.1367517772474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EBEBDD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0.14185020680312557</c:v>
                </c:pt>
                <c:pt idx="1">
                  <c:v>0.34543801170698618</c:v>
                </c:pt>
                <c:pt idx="2">
                  <c:v>0.21234158571868772</c:v>
                </c:pt>
                <c:pt idx="3">
                  <c:v>2.2818797271261963E-2</c:v>
                </c:pt>
                <c:pt idx="4">
                  <c:v>0.2775513984999386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2º QUADR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628519598698007E-3"/>
                  <c:y val="1.282051066348498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Plan1!$D$2:$D$6</c:f>
              <c:numCache>
                <c:formatCode>0.00</c:formatCode>
                <c:ptCount val="5"/>
                <c:pt idx="0">
                  <c:v>1678421.32</c:v>
                </c:pt>
                <c:pt idx="1">
                  <c:v>5337343.5199999996</c:v>
                </c:pt>
                <c:pt idx="2">
                  <c:v>2090000</c:v>
                </c:pt>
                <c:pt idx="3">
                  <c:v>250000</c:v>
                </c:pt>
                <c:pt idx="4">
                  <c:v>2883314.91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2º QUADR2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Plan1!$E$2:$E$6</c:f>
              <c:numCache>
                <c:formatCode>0%</c:formatCode>
                <c:ptCount val="5"/>
                <c:pt idx="0">
                  <c:v>0.13713623526311283</c:v>
                </c:pt>
                <c:pt idx="1">
                  <c:v>0.43609026405763879</c:v>
                </c:pt>
                <c:pt idx="2">
                  <c:v>0.17076447271290965</c:v>
                </c:pt>
                <c:pt idx="3">
                  <c:v>2.0426372334080102E-2</c:v>
                </c:pt>
                <c:pt idx="4">
                  <c:v>0.23558265563225864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3º QUADR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Plan1!$F$2:$F$6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3º QUADR2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Plan1!$G$2:$G$6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48739744"/>
        <c:axId val="248737392"/>
      </c:barChart>
      <c:catAx>
        <c:axId val="2487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248737392"/>
        <c:crosses val="autoZero"/>
        <c:auto val="1"/>
        <c:lblAlgn val="ctr"/>
        <c:lblOffset val="100"/>
        <c:noMultiLvlLbl val="0"/>
      </c:catAx>
      <c:valAx>
        <c:axId val="248737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4873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8539402056225212E-2"/>
          <c:y val="0.85137551151014212"/>
          <c:w val="0.9055271900545846"/>
          <c:h val="8.1969447374346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84975842713944E-3"/>
          <c:y val="4.8198688570107999E-2"/>
          <c:w val="0.98989010194424076"/>
          <c:h val="0.72569478187700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elete val="1"/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Plan1!$B$2:$B$4</c:f>
              <c:numCache>
                <c:formatCode>0.00</c:formatCode>
                <c:ptCount val="3"/>
                <c:pt idx="0">
                  <c:v>4067223.7</c:v>
                </c:pt>
                <c:pt idx="1">
                  <c:v>3226967.11</c:v>
                </c:pt>
                <c:pt idx="2">
                  <c:v>3039070.03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QUADR2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639782314528358E-2"/>
                  <c:y val="-1.0683758886237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639782314528358E-2"/>
                  <c:y val="-4.27350355449515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702634274398156E-2"/>
                  <c:y val="-1.0683758886237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0.39360505487830116</c:v>
                </c:pt>
                <c:pt idx="1">
                  <c:v>0.31228933053818081</c:v>
                </c:pt>
                <c:pt idx="2">
                  <c:v>0.29410561458351803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2º QUADR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Plan1!$D$2:$D$4</c:f>
              <c:numCache>
                <c:formatCode>0.00</c:formatCode>
                <c:ptCount val="3"/>
                <c:pt idx="0">
                  <c:v>4752572.25</c:v>
                </c:pt>
                <c:pt idx="1">
                  <c:v>3303066.35</c:v>
                </c:pt>
                <c:pt idx="2">
                  <c:v>4775615.8600000003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2º QUADR2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Plan1!$E$2:$E$4</c:f>
              <c:numCache>
                <c:formatCode>0%</c:formatCode>
                <c:ptCount val="3"/>
                <c:pt idx="0">
                  <c:v>0.37039030476837725</c:v>
                </c:pt>
                <c:pt idx="1">
                  <c:v>0.25742349357164879</c:v>
                </c:pt>
                <c:pt idx="2">
                  <c:v>0.37218620165997396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3º QUADR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Plan1!$F$2:$F$4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3º QUADR2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Plan1!$G$2:$G$4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6672728"/>
        <c:axId val="206669200"/>
      </c:barChart>
      <c:catAx>
        <c:axId val="20667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206669200"/>
        <c:crosses val="autoZero"/>
        <c:auto val="1"/>
        <c:lblAlgn val="ctr"/>
        <c:lblOffset val="100"/>
        <c:noMultiLvlLbl val="0"/>
      </c:catAx>
      <c:valAx>
        <c:axId val="20666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0667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8539402056225212E-2"/>
          <c:y val="0.85137551151014212"/>
          <c:w val="0.9055271900545846"/>
          <c:h val="8.1969447374346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12239079.75</c:v>
                </c:pt>
                <c:pt idx="1">
                  <c:v>12831254.460000001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4.7906599217251773E-2"/>
                  <c:y val="2.4410713878546429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104.83839244531437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8742096"/>
        <c:axId val="248740528"/>
      </c:barChart>
      <c:catAx>
        <c:axId val="24874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740528"/>
        <c:crosses val="autoZero"/>
        <c:auto val="1"/>
        <c:lblAlgn val="ctr"/>
        <c:lblOffset val="100"/>
        <c:noMultiLvlLbl val="0"/>
      </c:catAx>
      <c:valAx>
        <c:axId val="248740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74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001035001095214E-2"/>
                  <c:y val="3.7609708270764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001035001095193E-2"/>
                  <c:y val="5.2074980682596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803836359471511E-2"/>
                  <c:y val="5.7861089647329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001035001095193E-2"/>
                  <c:y val="4.3395817235497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615716968165774E-2"/>
                  <c:y val="4.3395817235497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92209066877123E-2"/>
                  <c:y val="5.7861089647329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677470918810256E-2"/>
                  <c:y val="6.075414412969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615716968165774E-2"/>
                  <c:y val="3.7609708270764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Plan1!$B$2:$B$9</c:f>
              <c:numCache>
                <c:formatCode>#,##0</c:formatCode>
                <c:ptCount val="8"/>
                <c:pt idx="0">
                  <c:v>5227687</c:v>
                </c:pt>
                <c:pt idx="1">
                  <c:v>5803376</c:v>
                </c:pt>
                <c:pt idx="2">
                  <c:v>5300784</c:v>
                </c:pt>
                <c:pt idx="3">
                  <c:v>3656486</c:v>
                </c:pt>
                <c:pt idx="4">
                  <c:v>3005076</c:v>
                </c:pt>
                <c:pt idx="5">
                  <c:v>4107002</c:v>
                </c:pt>
                <c:pt idx="6">
                  <c:v>4188096</c:v>
                </c:pt>
                <c:pt idx="7">
                  <c:v>2949712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670376"/>
        <c:axId val="206671944"/>
      </c:lineChart>
      <c:catAx>
        <c:axId val="206670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6671944"/>
        <c:crosses val="autoZero"/>
        <c:auto val="1"/>
        <c:lblAlgn val="ctr"/>
        <c:lblOffset val="100"/>
        <c:noMultiLvlLbl val="0"/>
      </c:catAx>
      <c:valAx>
        <c:axId val="2066719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67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22/09/2021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22/09/2021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6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xmlns="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:a16="http://schemas.microsoft.com/office/drawing/2014/main" xmlns="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:a16="http://schemas.microsoft.com/office/drawing/2014/main" xmlns="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:a16="http://schemas.microsoft.com/office/drawing/2014/main" xmlns="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:a16="http://schemas.microsoft.com/office/drawing/2014/main" xmlns="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xmlns="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:a16="http://schemas.microsoft.com/office/drawing/2014/main" xmlns="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xmlns="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:a16="http://schemas.microsoft.com/office/drawing/2014/main" xmlns="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:a16="http://schemas.microsoft.com/office/drawing/2014/main" xmlns="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xmlns="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:a16="http://schemas.microsoft.com/office/drawing/2014/main" xmlns="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:a16="http://schemas.microsoft.com/office/drawing/2014/main" xmlns="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:a16="http://schemas.microsoft.com/office/drawing/2014/main" xmlns="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:a16="http://schemas.microsoft.com/office/drawing/2014/main" xmlns="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:a16="http://schemas.microsoft.com/office/drawing/2014/main" xmlns="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xmlns="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:a16="http://schemas.microsoft.com/office/drawing/2014/main" xmlns="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xmlns="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:a16="http://schemas.microsoft.com/office/drawing/2014/main" xmlns="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xmlns="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xmlns="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xmlns="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:a16="http://schemas.microsoft.com/office/drawing/2014/main" xmlns="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:a16="http://schemas.microsoft.com/office/drawing/2014/main" xmlns="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:a16="http://schemas.microsoft.com/office/drawing/2014/main" xmlns="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:a16="http://schemas.microsoft.com/office/drawing/2014/main" xmlns="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:a16="http://schemas.microsoft.com/office/drawing/2014/main" xmlns="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:a16="http://schemas.microsoft.com/office/drawing/2014/main" xmlns="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xmlns="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xmlns="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xmlns="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xmlns="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:a16="http://schemas.microsoft.com/office/drawing/2014/main" xmlns="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:a16="http://schemas.microsoft.com/office/drawing/2014/main" xmlns="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:a16="http://schemas.microsoft.com/office/drawing/2014/main" xmlns="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:a16="http://schemas.microsoft.com/office/drawing/2014/main" xmlns="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:a16="http://schemas.microsoft.com/office/drawing/2014/main" xmlns="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:a16="http://schemas.microsoft.com/office/drawing/2014/main" xmlns="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:a16="http://schemas.microsoft.com/office/drawing/2014/main" xmlns="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:a16="http://schemas.microsoft.com/office/drawing/2014/main" xmlns="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:a16="http://schemas.microsoft.com/office/drawing/2014/main" xmlns="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:a16="http://schemas.microsoft.com/office/drawing/2014/main" xmlns="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:a16="http://schemas.microsoft.com/office/drawing/2014/main" xmlns="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:a16="http://schemas.microsoft.com/office/drawing/2014/main" xmlns="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:a16="http://schemas.microsoft.com/office/drawing/2014/main" xmlns="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:a16="http://schemas.microsoft.com/office/drawing/2014/main" xmlns="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xmlns="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xmlns="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xmlns="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xmlns="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xmlns="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xmlns="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:a16="http://schemas.microsoft.com/office/drawing/2014/main" xmlns="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:a16="http://schemas.microsoft.com/office/drawing/2014/main" xmlns="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:a16="http://schemas.microsoft.com/office/drawing/2014/main" xmlns="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xmlns="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xmlns="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xmlns="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xmlns="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:a16="http://schemas.microsoft.com/office/drawing/2014/main" xmlns="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:a16="http://schemas.microsoft.com/office/drawing/2014/main" xmlns="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:a16="http://schemas.microsoft.com/office/drawing/2014/main" xmlns="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xmlns="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:a16="http://schemas.microsoft.com/office/drawing/2014/main" xmlns="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:a16="http://schemas.microsoft.com/office/drawing/2014/main" xmlns="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:a16="http://schemas.microsoft.com/office/drawing/2014/main" xmlns="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:a16="http://schemas.microsoft.com/office/drawing/2014/main" xmlns="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:a16="http://schemas.microsoft.com/office/drawing/2014/main" xmlns="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:a16="http://schemas.microsoft.com/office/drawing/2014/main" xmlns="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:a16="http://schemas.microsoft.com/office/drawing/2014/main" xmlns="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:a16="http://schemas.microsoft.com/office/drawing/2014/main" xmlns="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:a16="http://schemas.microsoft.com/office/drawing/2014/main" xmlns="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:a16="http://schemas.microsoft.com/office/drawing/2014/main" xmlns="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:a16="http://schemas.microsoft.com/office/drawing/2014/main" xmlns="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xmlns="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xmlns="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xmlns="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:a16="http://schemas.microsoft.com/office/drawing/2014/main" xmlns="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:a16="http://schemas.microsoft.com/office/drawing/2014/main" xmlns="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xmlns="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:a16="http://schemas.microsoft.com/office/drawing/2014/main" xmlns="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:a16="http://schemas.microsoft.com/office/drawing/2014/main" xmlns="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:a16="http://schemas.microsoft.com/office/drawing/2014/main" xmlns="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:a16="http://schemas.microsoft.com/office/drawing/2014/main" xmlns="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2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º QUADRIMESTRE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:a16="http://schemas.microsoft.com/office/drawing/2014/main" xmlns="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/>
          </p:nvPr>
        </p:nvGraphicFramePr>
        <p:xfrm>
          <a:off x="6215743" y="585108"/>
          <a:ext cx="5878285" cy="52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75.625,56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72.434,50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38.185,04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9.065,07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17.200,69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15.223,68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– Servidores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421.075,41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2.933.061,66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79.207.87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 </a:t>
                      </a:r>
                      <a:r>
                        <a:rPr lang="pt-BR" sz="900" dirty="0" smtClean="0">
                          <a:latin typeface="+mj-lt"/>
                        </a:rPr>
                        <a:t>(2014/2015/2016)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662.410,21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837.138,12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378.382,59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5.596.576,62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/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1.175.946,30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279.476,26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2.646.863,77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32526"/>
              </p:ext>
            </p:extLst>
          </p:nvPr>
        </p:nvGraphicFramePr>
        <p:xfrm>
          <a:off x="1676399" y="6302829"/>
          <a:ext cx="8385630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2815"/>
                <a:gridCol w="4192815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</a:t>
                      </a:r>
                      <a:r>
                        <a:rPr lang="pt-BR" sz="1400" baseline="0" dirty="0" smtClean="0">
                          <a:latin typeface="+mj-lt"/>
                        </a:rPr>
                        <a:t>2º Quadrimestre </a:t>
                      </a:r>
                      <a:r>
                        <a:rPr lang="pt-BR" sz="1400" baseline="0" dirty="0" smtClean="0">
                          <a:latin typeface="+mj-lt"/>
                        </a:rPr>
                        <a:t>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R$ 2.949.712,85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7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pt-BR" noProof="0" smtClean="0"/>
              <a:pPr/>
              <a:t>11</a:t>
            </a:fld>
            <a:endParaRPr lang="pt-BR" noProof="0" dirty="0"/>
          </a:p>
        </p:txBody>
      </p:sp>
      <p:sp>
        <p:nvSpPr>
          <p:cNvPr id="88" name="Título 87"/>
          <p:cNvSpPr>
            <a:spLocks noGrp="1"/>
          </p:cNvSpPr>
          <p:nvPr>
            <p:ph type="title"/>
          </p:nvPr>
        </p:nvSpPr>
        <p:spPr>
          <a:xfrm>
            <a:off x="148280" y="365126"/>
            <a:ext cx="11874843" cy="75934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2400" dirty="0" smtClean="0"/>
              <a:t>DÉFICIT FINANCEIRO APURADO / 2021</a:t>
            </a:r>
            <a:endParaRPr lang="pt-BR" sz="2400" dirty="0"/>
          </a:p>
        </p:txBody>
      </p:sp>
      <p:graphicFrame>
        <p:nvGraphicFramePr>
          <p:cNvPr id="115" name="Espaço Reservado para Conteúdo 1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149128"/>
              </p:ext>
            </p:extLst>
          </p:nvPr>
        </p:nvGraphicFramePr>
        <p:xfrm>
          <a:off x="135925" y="1825625"/>
          <a:ext cx="11961340" cy="438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5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</a:t>
            </a:r>
            <a:r>
              <a:rPr lang="pt-BR" sz="2400" dirty="0" smtClean="0"/>
              <a:t>2º </a:t>
            </a:r>
            <a:r>
              <a:rPr lang="pt-BR" sz="2400" dirty="0" smtClean="0"/>
              <a:t>QUADRIMESTRE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:a16="http://schemas.microsoft.com/office/drawing/2014/main" xmlns="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:a16="http://schemas.microsoft.com/office/drawing/2014/main" xmlns="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DÉFICIT MENSAL 2021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:a16="http://schemas.microsoft.com/office/drawing/2014/main" xmlns="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522.500,00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2.273.941,21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18313"/>
              </p:ext>
            </p:extLst>
          </p:nvPr>
        </p:nvGraphicFramePr>
        <p:xfrm>
          <a:off x="5950857" y="5812972"/>
          <a:ext cx="51416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8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 – ANO 2021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273644"/>
            <a:ext cx="266700" cy="225969"/>
          </a:xfrm>
        </p:spPr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935766"/>
              </p:ext>
            </p:extLst>
          </p:nvPr>
        </p:nvGraphicFramePr>
        <p:xfrm>
          <a:off x="119741" y="1404257"/>
          <a:ext cx="11996058" cy="20159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46626"/>
                <a:gridCol w="2435918"/>
                <a:gridCol w="2356757"/>
                <a:gridCol w="2356757"/>
              </a:tblGrid>
              <a:tr h="390194">
                <a:tc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1º QUADR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QUADR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QUADR</a:t>
                      </a:r>
                      <a:endParaRPr lang="pt-BR" dirty="0"/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UNIÃO – FNS</a:t>
                      </a:r>
                      <a:r>
                        <a:rPr lang="pt-BR" sz="1400" baseline="0" dirty="0" smtClean="0">
                          <a:latin typeface="+mj-lt"/>
                        </a:rPr>
                        <a:t> (MAC-RUE)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1.678.421,32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1.678.421,32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ESTADO – SES (FES-UTI)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4.087.343,52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5.337.343,52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MUNICÍPIO - FMS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2.512.500,00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2.090.000,00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MICRORREGIÃO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270.000,00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250.000,00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 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8.548.264,84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9.355.764,84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71755"/>
              </p:ext>
            </p:extLst>
          </p:nvPr>
        </p:nvGraphicFramePr>
        <p:xfrm>
          <a:off x="97971" y="3451979"/>
          <a:ext cx="12006944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55029"/>
                <a:gridCol w="2449286"/>
                <a:gridCol w="2340428"/>
                <a:gridCol w="2362201"/>
              </a:tblGrid>
              <a:tr h="360000">
                <a:tc>
                  <a:txBody>
                    <a:bodyPr/>
                    <a:lstStyle/>
                    <a:p>
                      <a:r>
                        <a:rPr lang="pt-BR" dirty="0" smtClean="0"/>
                        <a:t>DEMAIS RECEITAS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1º QUADR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QUADR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QUADR</a:t>
                      </a:r>
                      <a:endParaRPr lang="pt-BR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FINANCEIRAS / DEVOLUÇÕES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2.085,34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17.314,91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j-lt"/>
                        </a:rPr>
                        <a:t>RECEITAS CONVÊNIO</a:t>
                      </a:r>
                      <a:r>
                        <a:rPr lang="pt-BR" sz="1400" baseline="0" dirty="0" smtClean="0"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latin typeface="+mj-lt"/>
                        </a:rPr>
                        <a:t>UTI COVID 08 LEITOS</a:t>
                      </a:r>
                      <a:r>
                        <a:rPr lang="pt-BR" sz="1400" baseline="0" dirty="0" smtClean="0"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latin typeface="+mj-lt"/>
                        </a:rPr>
                        <a:t>NA/FNS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720.000,00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1.536.000,00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CONVÊNIO</a:t>
                      </a:r>
                      <a:r>
                        <a:rPr lang="pt-BR" sz="1400" baseline="0" dirty="0" smtClean="0">
                          <a:latin typeface="+mj-lt"/>
                        </a:rPr>
                        <a:t> 001/21 </a:t>
                      </a:r>
                      <a:r>
                        <a:rPr lang="pt-BR" sz="1400" dirty="0" smtClean="0">
                          <a:latin typeface="+mj-lt"/>
                        </a:rPr>
                        <a:t>PMNA</a:t>
                      </a:r>
                      <a:r>
                        <a:rPr lang="pt-BR" sz="1400" baseline="0" dirty="0" smtClean="0">
                          <a:latin typeface="+mj-lt"/>
                        </a:rPr>
                        <a:t> CUSTEIO COVID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1.000.000,00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CONVÊNIO 002/21</a:t>
                      </a:r>
                      <a:r>
                        <a:rPr lang="pt-BR" sz="1400" baseline="0" dirty="0" smtClean="0"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latin typeface="+mj-lt"/>
                        </a:rPr>
                        <a:t>PMNA CUSTEIO COVID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1.000.000,00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EXTRAORDINÁRIAS</a:t>
                      </a:r>
                      <a:r>
                        <a:rPr lang="pt-BR" sz="1400" baseline="0" dirty="0" smtClean="0">
                          <a:latin typeface="+mj-lt"/>
                        </a:rPr>
                        <a:t> CUSTEIO COVID SES/PMNA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432.000,00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DOAÇÕES</a:t>
                      </a:r>
                      <a:r>
                        <a:rPr lang="pt-BR" sz="1400" baseline="0" dirty="0" smtClean="0">
                          <a:latin typeface="+mj-lt"/>
                        </a:rPr>
                        <a:t> PJ – SETOR PRIVADO 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120.000,00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MULTAS FORNECEDORES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 ........................................................................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3.284.085,34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2.883.314,91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6</a:t>
            </a:fld>
            <a:endParaRPr lang="pt-BR" noProof="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30"/>
          </p:nvPr>
        </p:nvSpPr>
        <p:spPr>
          <a:xfrm>
            <a:off x="0" y="-1"/>
            <a:ext cx="12192000" cy="1173893"/>
          </a:xfrm>
        </p:spPr>
        <p:txBody>
          <a:bodyPr anchor="t"/>
          <a:lstStyle/>
          <a:p>
            <a:r>
              <a:rPr lang="pt-BR" sz="3200" dirty="0"/>
              <a:t>RECEITAS </a:t>
            </a:r>
            <a:r>
              <a:rPr lang="pt-BR" sz="3200" dirty="0" smtClean="0"/>
              <a:t>REALIZADAS – ANO 2021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17" name="Espaço Reservado para Conteúdo 16"/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960905489"/>
              </p:ext>
            </p:extLst>
          </p:nvPr>
        </p:nvGraphicFramePr>
        <p:xfrm>
          <a:off x="86497" y="1297459"/>
          <a:ext cx="11948983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1335"/>
              </p:ext>
            </p:extLst>
          </p:nvPr>
        </p:nvGraphicFramePr>
        <p:xfrm>
          <a:off x="-1" y="593123"/>
          <a:ext cx="12192000" cy="506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5066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1º QUADR    </a:t>
                      </a:r>
                      <a:r>
                        <a:rPr lang="pt-BR" sz="1600" baseline="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R$ 11.832.350,18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2º</a:t>
                      </a:r>
                      <a:r>
                        <a:rPr lang="pt-BR" sz="1600" baseline="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QUADR    R$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12.239.079,75    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3º QUADR 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6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 – ANO 2021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8945"/>
              </p:ext>
            </p:extLst>
          </p:nvPr>
        </p:nvGraphicFramePr>
        <p:xfrm>
          <a:off x="134158" y="1511642"/>
          <a:ext cx="11963106" cy="144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3313"/>
                <a:gridCol w="2429227"/>
                <a:gridCol w="2350283"/>
                <a:gridCol w="2350283"/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FOLHA DE PAGAMENTOS 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3º QUADR</a:t>
                      </a:r>
                      <a:endParaRPr lang="pt-BR" sz="18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SALÁRIOS 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3.123.531,63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3.612.935,80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ENCARGOS</a:t>
                      </a:r>
                      <a:r>
                        <a:rPr lang="pt-BR" sz="1400" baseline="0" dirty="0" smtClean="0">
                          <a:latin typeface="+mj-lt"/>
                        </a:rPr>
                        <a:t> / RETENÇÕES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943.692,07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1.139.636,45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 ........................................................................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4.067.223,70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4.752.572,25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57637"/>
              </p:ext>
            </p:extLst>
          </p:nvPr>
        </p:nvGraphicFramePr>
        <p:xfrm>
          <a:off x="135926" y="2995367"/>
          <a:ext cx="11948983" cy="144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5550"/>
                <a:gridCol w="2437397"/>
                <a:gridCol w="2351226"/>
                <a:gridCol w="2334810"/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PRESTAÇÃO</a:t>
                      </a:r>
                      <a:r>
                        <a:rPr lang="pt-BR" sz="1800" baseline="0" dirty="0" smtClean="0"/>
                        <a:t> SERVIÇOS MÉDICOS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3º QUADR</a:t>
                      </a:r>
                      <a:endParaRPr lang="pt-BR" sz="18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PROFISSIONAIS</a:t>
                      </a:r>
                      <a:r>
                        <a:rPr lang="pt-BR" sz="1400" baseline="0" dirty="0" smtClean="0">
                          <a:latin typeface="+mj-lt"/>
                        </a:rPr>
                        <a:t> MÉDICOS PJ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3.062.944,57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3.138.810,46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ENCARGOS</a:t>
                      </a:r>
                      <a:r>
                        <a:rPr lang="pt-BR" sz="1400" baseline="0" dirty="0" smtClean="0">
                          <a:latin typeface="+mj-lt"/>
                        </a:rPr>
                        <a:t> / RETENÇÕES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164.022.54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164.255,89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</a:t>
                      </a:r>
                      <a:r>
                        <a:rPr lang="pt-BR" sz="1400" b="1" baseline="0" dirty="0" smtClean="0">
                          <a:latin typeface="+mj-lt"/>
                        </a:rPr>
                        <a:t> </a:t>
                      </a:r>
                      <a:r>
                        <a:rPr lang="pt-BR" sz="1400" b="1" dirty="0" smtClean="0">
                          <a:latin typeface="+mj-lt"/>
                        </a:rPr>
                        <a:t>........................................................................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3.226.967,11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3.303.066,35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61186"/>
              </p:ext>
            </p:extLst>
          </p:nvPr>
        </p:nvGraphicFramePr>
        <p:xfrm>
          <a:off x="148282" y="4474500"/>
          <a:ext cx="11920444" cy="17426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11540"/>
                <a:gridCol w="2448841"/>
                <a:gridCol w="2328461"/>
                <a:gridCol w="2331602"/>
              </a:tblGrid>
              <a:tr h="35499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DEMAIS</a:t>
                      </a:r>
                      <a:r>
                        <a:rPr lang="pt-BR" sz="1800" baseline="0" dirty="0" smtClean="0"/>
                        <a:t> CUSTEIOS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3º QUADR</a:t>
                      </a:r>
                      <a:endParaRPr lang="pt-BR" sz="18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FARMÁCIA</a:t>
                      </a:r>
                      <a:r>
                        <a:rPr lang="pt-BR" sz="1400" baseline="0" dirty="0" smtClean="0">
                          <a:latin typeface="+mj-lt"/>
                        </a:rPr>
                        <a:t> HOSPITALAR / LABORATÓRIO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1.160.615,41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2.092.414,05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PRODUTOS</a:t>
                      </a:r>
                      <a:r>
                        <a:rPr lang="pt-BR" sz="1400" baseline="0" dirty="0" smtClean="0">
                          <a:latin typeface="+mj-lt"/>
                        </a:rPr>
                        <a:t> / INSUMOS HOSPITALARES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746.848,82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1.463.739,08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PRESTAÇÕES SERVIÇOS TERCEIRIZADOS</a:t>
                      </a:r>
                      <a:r>
                        <a:rPr lang="pt-BR" sz="1400" baseline="0" dirty="0" smtClean="0"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latin typeface="+mj-lt"/>
                        </a:rPr>
                        <a:t>/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1.131.605,80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1.219.462,73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11939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 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3.039.070,03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4.775.615,86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30"/>
          </p:nvPr>
        </p:nvSpPr>
        <p:spPr>
          <a:xfrm>
            <a:off x="0" y="-1"/>
            <a:ext cx="12192000" cy="1173893"/>
          </a:xfrm>
        </p:spPr>
        <p:txBody>
          <a:bodyPr anchor="t"/>
          <a:lstStyle/>
          <a:p>
            <a:r>
              <a:rPr lang="pt-BR" sz="3200" dirty="0" smtClean="0"/>
              <a:t>PAGAMENTOS REALIZADOS – ANO 2021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17" name="Espaço Reservado para Conteúdo 16"/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289689184"/>
              </p:ext>
            </p:extLst>
          </p:nvPr>
        </p:nvGraphicFramePr>
        <p:xfrm>
          <a:off x="86497" y="1297459"/>
          <a:ext cx="11948983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13377"/>
              </p:ext>
            </p:extLst>
          </p:nvPr>
        </p:nvGraphicFramePr>
        <p:xfrm>
          <a:off x="-1" y="593123"/>
          <a:ext cx="12192000" cy="506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5066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1º QUADR    </a:t>
                      </a:r>
                      <a:r>
                        <a:rPr lang="pt-BR" sz="1600" baseline="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R$ 10.333.260,84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2º QUADR   R$ 12.831.254,46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3º QUADR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29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 </a:t>
            </a:r>
            <a:r>
              <a:rPr lang="pt-BR" sz="2000" dirty="0" smtClean="0"/>
              <a:t>2º </a:t>
            </a:r>
            <a:r>
              <a:rPr lang="pt-BR" sz="2000" dirty="0" smtClean="0"/>
              <a:t>QUADRIMESTRE /2021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:a16="http://schemas.microsoft.com/office/drawing/2014/main" xmlns="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     </a:t>
            </a:r>
            <a:r>
              <a:rPr lang="pt-BR" sz="1800" dirty="0" smtClean="0">
                <a:solidFill>
                  <a:srgbClr val="00B0F0"/>
                </a:solidFill>
              </a:rPr>
              <a:t>294.634,60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:a16="http://schemas.microsoft.com/office/drawing/2014/main" xmlns="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  </a:t>
            </a:r>
            <a:r>
              <a:rPr lang="pt-BR" sz="1800" dirty="0" smtClean="0">
                <a:solidFill>
                  <a:srgbClr val="00B0F0"/>
                </a:solidFill>
              </a:rPr>
              <a:t>1.473.486,41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:a16="http://schemas.microsoft.com/office/drawing/2014/main" xmlns="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950.157,16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:a16="http://schemas.microsoft.com/office/drawing/2014/main" xmlns="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Autofit/>
          </a:bodyPr>
          <a:lstStyle/>
          <a:p>
            <a:r>
              <a:rPr lang="pt-BR" sz="1800" dirty="0" smtClean="0"/>
              <a:t>Receitas / Período...................................R$ </a:t>
            </a:r>
            <a:r>
              <a:rPr lang="pt-BR" sz="1800" dirty="0" smtClean="0"/>
              <a:t>12.239.079,75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:a16="http://schemas.microsoft.com/office/drawing/2014/main" xmlns="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Período.............................R</a:t>
            </a:r>
            <a:r>
              <a:rPr lang="pt-BR" sz="1800" dirty="0"/>
              <a:t>$ </a:t>
            </a:r>
            <a:r>
              <a:rPr lang="pt-BR" sz="1800" dirty="0" smtClean="0"/>
              <a:t>12.831.254,46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:a16="http://schemas.microsoft.com/office/drawing/2014/main" xmlns="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 </a:t>
            </a:r>
            <a:r>
              <a:rPr lang="pt-BR" sz="1800" dirty="0" smtClean="0">
                <a:solidFill>
                  <a:srgbClr val="00B0F0"/>
                </a:solidFill>
              </a:rPr>
              <a:t> 225.789,14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:a16="http://schemas.microsoft.com/office/drawing/2014/main" xmlns="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2733798959"/>
              </p:ext>
            </p:extLst>
          </p:nvPr>
        </p:nvGraphicFramePr>
        <p:xfrm>
          <a:off x="6847115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595</Words>
  <Application>Microsoft Office PowerPoint</Application>
  <PresentationFormat>Widescreen</PresentationFormat>
  <Paragraphs>248</Paragraphs>
  <Slides>12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Aharoni</vt:lpstr>
      <vt:lpstr>Arial</vt:lpstr>
      <vt:lpstr>Arial Black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2º QUADRIMESTRE 2021</vt:lpstr>
      <vt:lpstr>VALOR  CONTRATUALIZAÇÃO  Contrato n. 278/2019 </vt:lpstr>
      <vt:lpstr>RECEITAS REALIZADAS – ANO 2021</vt:lpstr>
      <vt:lpstr>Apresentação do PowerPoint</vt:lpstr>
      <vt:lpstr>PAGAMENTOS REALIZADOS – ANO 2021</vt:lpstr>
      <vt:lpstr>Apresentação do PowerPoint</vt:lpstr>
      <vt:lpstr>APURAÇÃO RESULTADO PRIMÁRIO    2º QUADRIMESTRE /2021 </vt:lpstr>
      <vt:lpstr>Fechamento Mensal:  (Contas A Receber e Contas A Pagar)</vt:lpstr>
      <vt:lpstr>DÉFICIT FINANCEIRO APURADO /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2021-09-22T17:00:42Z</dcterms:modified>
</cp:coreProperties>
</file>